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309" r:id="rId3"/>
    <p:sldId id="257" r:id="rId5"/>
    <p:sldId id="293" r:id="rId6"/>
    <p:sldId id="286" r:id="rId7"/>
    <p:sldId id="315" r:id="rId8"/>
    <p:sldId id="348" r:id="rId9"/>
    <p:sldId id="305" r:id="rId10"/>
  </p:sldIdLst>
  <p:sldSz cx="9144000" cy="5143500" type="screen16x9"/>
  <p:notesSz cx="6858000" cy="9144000"/>
  <p:embeddedFontLst>
    <p:embeddedFont>
      <p:font typeface="新宋体" panose="02010609030101010101" charset="-122"/>
      <p:regular r:id="rId14"/>
    </p:embeddedFont>
    <p:embeddedFont>
      <p:font typeface="汉仪青云简" panose="00020600040101010101" charset="-122"/>
      <p:regular r:id="rId15"/>
    </p:embeddedFont>
    <p:embeddedFont>
      <p:font typeface="Calibri" panose="020F0502020204030204" charset="0"/>
      <p:regular r:id="rId16"/>
      <p:bold r:id="rId17"/>
      <p:italic r:id="rId18"/>
      <p:boldItalic r:id="rId19"/>
    </p:embeddedFont>
  </p:embeddedFontLst>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2" userDrawn="1">
          <p15:clr>
            <a:srgbClr val="A4A3A4"/>
          </p15:clr>
        </p15:guide>
        <p15:guide id="2" pos="2114" userDrawn="1">
          <p15:clr>
            <a:srgbClr val="A4A3A4"/>
          </p15:clr>
        </p15:guide>
        <p15:guide id="3" pos="26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9" autoAdjust="0"/>
    <p:restoredTop sz="94660"/>
  </p:normalViewPr>
  <p:slideViewPr>
    <p:cSldViewPr snapToGrid="0" showGuides="1">
      <p:cViewPr varScale="1">
        <p:scale>
          <a:sx n="131" d="100"/>
          <a:sy n="131" d="100"/>
        </p:scale>
        <p:origin x="738" y="90"/>
      </p:cViewPr>
      <p:guideLst>
        <p:guide orient="horz" pos="1592"/>
        <p:guide pos="2114"/>
        <p:guide pos="2661"/>
      </p:guideLst>
    </p:cSldViewPr>
  </p:slideViewPr>
  <p:notesTextViewPr>
    <p:cViewPr>
      <p:scale>
        <a:sx n="1" d="1"/>
        <a:sy n="1" d="1"/>
      </p:scale>
      <p:origin x="0" y="0"/>
    </p:cViewPr>
  </p:notesTextViewPr>
  <p:sorterViewPr>
    <p:cViewPr>
      <p:scale>
        <a:sx n="100" d="100"/>
        <a:sy n="100" d="100"/>
      </p:scale>
      <p:origin x="0" y="-31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3.xml"/><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576299-F284-4EAA-AA23-4862DC5082E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0B313C-6B84-469A-A8BF-E1E0C9F599A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3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fld>
            <a:endParaRPr lang="zh-CN" altLang="en-US"/>
          </a:p>
        </p:txBody>
      </p:sp>
    </p:spTree>
  </p:cSld>
  <p:clrMapOvr>
    <a:masterClrMapping/>
  </p:clrMapOvr>
  <p:transition spd="slow" advClick="0" advTm="3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fld>
            <a:endParaRPr lang="zh-CN" altLang="en-US"/>
          </a:p>
        </p:txBody>
      </p:sp>
    </p:spTree>
  </p:cSld>
  <p:clrMapOvr>
    <a:masterClrMapping/>
  </p:clrMapOvr>
  <p:transition spd="slow" advClick="0" advTm="3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transition spd="slow" advClick="0" advTm="3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p:transition spd="slow" advClick="0" advTm="3000">
    <p:pull/>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BE2E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advClick="0" advTm="3000">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flipV="1">
            <a:off x="19715" y="5048"/>
            <a:ext cx="9159038" cy="1222184"/>
            <a:chOff x="-562896" y="3825593"/>
            <a:chExt cx="9721933" cy="1297297"/>
          </a:xfrm>
        </p:grpSpPr>
        <p:pic>
          <p:nvPicPr>
            <p:cNvPr id="58" name="图片 57"/>
            <p:cNvPicPr>
              <a:picLocks noChangeAspect="1"/>
            </p:cNvPicPr>
            <p:nvPr/>
          </p:nvPicPr>
          <p:blipFill rotWithShape="1">
            <a:blip r:embed="rId1" cstate="print">
              <a:extLst>
                <a:ext uri="{28A0092B-C50C-407E-A947-70E740481C1C}">
                  <a14:useLocalDpi xmlns:a14="http://schemas.microsoft.com/office/drawing/2010/main" val="0"/>
                </a:ext>
              </a:extLst>
            </a:blip>
            <a:srcRect l="111" t="52756" r="633"/>
            <a:stretch>
              <a:fillRect/>
            </a:stretch>
          </p:blipFill>
          <p:spPr>
            <a:xfrm>
              <a:off x="4291165" y="4036794"/>
              <a:ext cx="4867872" cy="1086096"/>
            </a:xfrm>
            <a:prstGeom prst="rect">
              <a:avLst/>
            </a:prstGeom>
          </p:spPr>
        </p:pic>
        <p:pic>
          <p:nvPicPr>
            <p:cNvPr id="59" name="图片 58"/>
            <p:cNvPicPr>
              <a:picLocks noChangeAspect="1"/>
            </p:cNvPicPr>
            <p:nvPr/>
          </p:nvPicPr>
          <p:blipFill rotWithShape="1">
            <a:blip r:embed="rId1" cstate="print">
              <a:extLst>
                <a:ext uri="{28A0092B-C50C-407E-A947-70E740481C1C}">
                  <a14:useLocalDpi xmlns:a14="http://schemas.microsoft.com/office/drawing/2010/main" val="0"/>
                </a:ext>
              </a:extLst>
            </a:blip>
            <a:srcRect l="111" t="43569" r="633" b="1"/>
            <a:stretch>
              <a:fillRect/>
            </a:stretch>
          </p:blipFill>
          <p:spPr>
            <a:xfrm flipH="1">
              <a:off x="-562896" y="3825593"/>
              <a:ext cx="4867872" cy="1297297"/>
            </a:xfrm>
            <a:prstGeom prst="rect">
              <a:avLst/>
            </a:prstGeom>
          </p:spPr>
        </p:pic>
      </p:grpSp>
      <p:grpSp>
        <p:nvGrpSpPr>
          <p:cNvPr id="16" name="组合 15"/>
          <p:cNvGrpSpPr/>
          <p:nvPr/>
        </p:nvGrpSpPr>
        <p:grpSpPr>
          <a:xfrm>
            <a:off x="-1" y="3547706"/>
            <a:ext cx="9159037" cy="1575183"/>
            <a:chOff x="-562895" y="3450900"/>
            <a:chExt cx="9721932" cy="167199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11" t="27271" r="633"/>
            <a:stretch>
              <a:fillRect/>
            </a:stretch>
          </p:blipFill>
          <p:spPr>
            <a:xfrm>
              <a:off x="4291165" y="3450900"/>
              <a:ext cx="4867872" cy="1671990"/>
            </a:xfrm>
            <a:prstGeom prst="rect">
              <a:avLst/>
            </a:prstGeom>
          </p:spPr>
        </p:pic>
        <p:pic>
          <p:nvPicPr>
            <p:cNvPr id="55" name="图片 54"/>
            <p:cNvPicPr>
              <a:picLocks noChangeAspect="1"/>
            </p:cNvPicPr>
            <p:nvPr/>
          </p:nvPicPr>
          <p:blipFill rotWithShape="1">
            <a:blip r:embed="rId1" cstate="print">
              <a:extLst>
                <a:ext uri="{28A0092B-C50C-407E-A947-70E740481C1C}">
                  <a14:useLocalDpi xmlns:a14="http://schemas.microsoft.com/office/drawing/2010/main" val="0"/>
                </a:ext>
              </a:extLst>
            </a:blip>
            <a:srcRect l="111" t="27271" r="633"/>
            <a:stretch>
              <a:fillRect/>
            </a:stretch>
          </p:blipFill>
          <p:spPr>
            <a:xfrm flipH="1">
              <a:off x="-562895" y="3450900"/>
              <a:ext cx="4867872" cy="1671990"/>
            </a:xfrm>
            <a:prstGeom prst="rect">
              <a:avLst/>
            </a:prstGeom>
          </p:spPr>
        </p:pic>
      </p:grpSp>
      <p:sp>
        <p:nvSpPr>
          <p:cNvPr id="17" name="矩形 16"/>
          <p:cNvSpPr/>
          <p:nvPr/>
        </p:nvSpPr>
        <p:spPr>
          <a:xfrm>
            <a:off x="0" y="2359226"/>
            <a:ext cx="9144000" cy="1543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nvGrpSpPr>
          <p:cNvPr id="2" name="组合 1"/>
          <p:cNvGrpSpPr/>
          <p:nvPr/>
        </p:nvGrpSpPr>
        <p:grpSpPr>
          <a:xfrm>
            <a:off x="1904636" y="1190163"/>
            <a:ext cx="1521358" cy="1516618"/>
            <a:chOff x="2026208" y="753916"/>
            <a:chExt cx="1289946" cy="1440106"/>
          </a:xfrm>
        </p:grpSpPr>
        <p:grpSp>
          <p:nvGrpSpPr>
            <p:cNvPr id="4" name="组合 3"/>
            <p:cNvGrpSpPr/>
            <p:nvPr/>
          </p:nvGrpSpPr>
          <p:grpSpPr>
            <a:xfrm>
              <a:off x="2026208" y="849756"/>
              <a:ext cx="1289946" cy="1289946"/>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 name="椭圆 5"/>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19" name="TextBox 18"/>
            <p:cNvSpPr txBox="1"/>
            <p:nvPr/>
          </p:nvSpPr>
          <p:spPr>
            <a:xfrm>
              <a:off x="2168720" y="753916"/>
              <a:ext cx="635927" cy="1440106"/>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毕</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grpSp>
        <p:nvGrpSpPr>
          <p:cNvPr id="3" name="组合 2"/>
          <p:cNvGrpSpPr/>
          <p:nvPr/>
        </p:nvGrpSpPr>
        <p:grpSpPr>
          <a:xfrm>
            <a:off x="3130391" y="1230451"/>
            <a:ext cx="1508657" cy="1516618"/>
            <a:chOff x="3351228" y="721850"/>
            <a:chExt cx="1289946" cy="1516618"/>
          </a:xfrm>
        </p:grpSpPr>
        <p:grpSp>
          <p:nvGrpSpPr>
            <p:cNvPr id="7" name="组合 6"/>
            <p:cNvGrpSpPr/>
            <p:nvPr/>
          </p:nvGrpSpPr>
          <p:grpSpPr>
            <a:xfrm>
              <a:off x="3351228" y="849756"/>
              <a:ext cx="1289946" cy="1289946"/>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 name="椭圆 8"/>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0" name="TextBox 19"/>
            <p:cNvSpPr txBox="1"/>
            <p:nvPr/>
          </p:nvSpPr>
          <p:spPr>
            <a:xfrm>
              <a:off x="3484317" y="721850"/>
              <a:ext cx="635927" cy="1516618"/>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业</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grpSp>
        <p:nvGrpSpPr>
          <p:cNvPr id="39" name="组合 38"/>
          <p:cNvGrpSpPr/>
          <p:nvPr/>
        </p:nvGrpSpPr>
        <p:grpSpPr>
          <a:xfrm>
            <a:off x="4343445" y="1230451"/>
            <a:ext cx="1555112" cy="1516618"/>
            <a:chOff x="4648417" y="756783"/>
            <a:chExt cx="1289946" cy="1516618"/>
          </a:xfrm>
        </p:grpSpPr>
        <p:grpSp>
          <p:nvGrpSpPr>
            <p:cNvPr id="10" name="组合 9"/>
            <p:cNvGrpSpPr/>
            <p:nvPr/>
          </p:nvGrpSpPr>
          <p:grpSpPr>
            <a:xfrm>
              <a:off x="4648417" y="849756"/>
              <a:ext cx="1289946" cy="1289946"/>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2" name="椭圆 11"/>
              <p:cNvSpPr/>
              <p:nvPr/>
            </p:nvSpPr>
            <p:spPr>
              <a:xfrm>
                <a:off x="392114" y="760414"/>
                <a:ext cx="3825875" cy="3825876"/>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1" name="TextBox 20"/>
            <p:cNvSpPr txBox="1"/>
            <p:nvPr/>
          </p:nvSpPr>
          <p:spPr>
            <a:xfrm>
              <a:off x="4761960" y="756783"/>
              <a:ext cx="635927" cy="1516618"/>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答</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grpSp>
        <p:nvGrpSpPr>
          <p:cNvPr id="40" name="组合 39"/>
          <p:cNvGrpSpPr/>
          <p:nvPr/>
        </p:nvGrpSpPr>
        <p:grpSpPr>
          <a:xfrm>
            <a:off x="5630226" y="1230451"/>
            <a:ext cx="1521358" cy="1516618"/>
            <a:chOff x="5946350" y="751185"/>
            <a:chExt cx="1289946" cy="1516618"/>
          </a:xfrm>
        </p:grpSpPr>
        <p:grpSp>
          <p:nvGrpSpPr>
            <p:cNvPr id="13" name="组合 12"/>
            <p:cNvGrpSpPr/>
            <p:nvPr/>
          </p:nvGrpSpPr>
          <p:grpSpPr>
            <a:xfrm>
              <a:off x="5946350" y="849756"/>
              <a:ext cx="1289946" cy="12899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5" name="椭圆 14"/>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2" name="TextBox 21"/>
            <p:cNvSpPr txBox="1"/>
            <p:nvPr/>
          </p:nvSpPr>
          <p:spPr>
            <a:xfrm>
              <a:off x="6083145" y="751185"/>
              <a:ext cx="635927" cy="1516618"/>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辨</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sp>
        <p:nvSpPr>
          <p:cNvPr id="25" name="TextBox 24"/>
          <p:cNvSpPr txBox="1"/>
          <p:nvPr/>
        </p:nvSpPr>
        <p:spPr>
          <a:xfrm>
            <a:off x="3622448" y="2751675"/>
            <a:ext cx="2031325" cy="461665"/>
          </a:xfrm>
          <a:prstGeom prst="rect">
            <a:avLst/>
          </a:prstGeom>
          <a:noFill/>
        </p:spPr>
        <p:txBody>
          <a:bodyPr wrap="none" rtlCol="0">
            <a:spAutoFit/>
          </a:bodyPr>
          <a:lstStyle/>
          <a:p>
            <a:r>
              <a:rPr lang="zh-CN" altLang="en-US" sz="24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您的学校名称</a:t>
            </a:r>
            <a:endParaRPr lang="zh-CN" altLang="en-US" sz="24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7" name="TextBox 46"/>
          <p:cNvSpPr txBox="1"/>
          <p:nvPr/>
        </p:nvSpPr>
        <p:spPr>
          <a:xfrm>
            <a:off x="2665315" y="3178402"/>
            <a:ext cx="3871399" cy="260350"/>
          </a:xfrm>
          <a:prstGeom prst="rect">
            <a:avLst/>
          </a:prstGeom>
          <a:noFill/>
        </p:spPr>
        <p:txBody>
          <a:bodyPr wrap="square" rtlCol="0">
            <a:spAutoFit/>
          </a:bodyPr>
          <a:lstStyle/>
          <a:p>
            <a:pPr algn="ctr"/>
            <a:r>
              <a:rPr lang="zh-CN" altLang="en-US"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专业：</a:t>
            </a:r>
            <a:r>
              <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答辩人：</a:t>
            </a:r>
            <a:r>
              <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导师：</a:t>
            </a:r>
            <a:r>
              <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endPar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9" name="矩形 78"/>
          <p:cNvSpPr/>
          <p:nvPr/>
        </p:nvSpPr>
        <p:spPr>
          <a:xfrm>
            <a:off x="2482431" y="3528289"/>
            <a:ext cx="4216400" cy="307777"/>
          </a:xfrm>
          <a:prstGeom prst="rect">
            <a:avLst/>
          </a:prstGeom>
        </p:spPr>
        <p:txBody>
          <a:bodyPr wrap="square">
            <a:spAutoFit/>
          </a:bodyPr>
          <a:lstStyle/>
          <a:p>
            <a:pPr algn="ctr"/>
            <a:r>
              <a:rPr lang="en-US" altLang="zh-CN" sz="7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Chinese  companies  will no longer remain in the hard stage and they are also promoting a culture Chinese  companies will no longer remain in the hard stage and they are also promoting a culture</a:t>
            </a:r>
            <a:endParaRPr lang="en-US" altLang="zh-CN" sz="7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nvGrpSpPr>
          <p:cNvPr id="80" name="组合 79"/>
          <p:cNvGrpSpPr/>
          <p:nvPr/>
        </p:nvGrpSpPr>
        <p:grpSpPr>
          <a:xfrm>
            <a:off x="73671" y="33391"/>
            <a:ext cx="395849" cy="347509"/>
            <a:chOff x="304800" y="673100"/>
            <a:chExt cx="4000500" cy="4000500"/>
          </a:xfrm>
          <a:effectLst>
            <a:outerShdw blurRad="444500" dist="254000" dir="8100000" algn="tr" rotWithShape="0">
              <a:prstClr val="black">
                <a:alpha val="50000"/>
              </a:prstClr>
            </a:outerShdw>
          </a:effectLst>
        </p:grpSpPr>
        <p:sp>
          <p:nvSpPr>
            <p:cNvPr id="81" name="同心圆 5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2" name="椭圆 8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83" name="组合 82"/>
          <p:cNvGrpSpPr/>
          <p:nvPr/>
        </p:nvGrpSpPr>
        <p:grpSpPr>
          <a:xfrm>
            <a:off x="8670037" y="2585217"/>
            <a:ext cx="311128" cy="273134"/>
            <a:chOff x="304800" y="673100"/>
            <a:chExt cx="4000500" cy="4000500"/>
          </a:xfrm>
          <a:effectLst>
            <a:outerShdw blurRad="444500" dist="254000" dir="8100000" algn="tr" rotWithShape="0">
              <a:prstClr val="black">
                <a:alpha val="50000"/>
              </a:prstClr>
            </a:outerShdw>
          </a:effectLst>
        </p:grpSpPr>
        <p:sp>
          <p:nvSpPr>
            <p:cNvPr id="84" name="同心圆 6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5" name="椭圆 84"/>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86" name="组合 85"/>
          <p:cNvGrpSpPr/>
          <p:nvPr/>
        </p:nvGrpSpPr>
        <p:grpSpPr>
          <a:xfrm>
            <a:off x="56338" y="3211745"/>
            <a:ext cx="298001" cy="261610"/>
            <a:chOff x="304800" y="673100"/>
            <a:chExt cx="4000500" cy="4000500"/>
          </a:xfrm>
          <a:effectLst>
            <a:outerShdw blurRad="444500" dist="254000" dir="8100000" algn="tr" rotWithShape="0">
              <a:prstClr val="black">
                <a:alpha val="50000"/>
              </a:prstClr>
            </a:outerShdw>
          </a:effectLst>
        </p:grpSpPr>
        <p:sp>
          <p:nvSpPr>
            <p:cNvPr id="87" name="同心圆 7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8" name="椭圆 8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89" name="组合 88"/>
          <p:cNvGrpSpPr/>
          <p:nvPr/>
        </p:nvGrpSpPr>
        <p:grpSpPr>
          <a:xfrm>
            <a:off x="6711824" y="-137779"/>
            <a:ext cx="360844" cy="316779"/>
            <a:chOff x="304800" y="673100"/>
            <a:chExt cx="4000500" cy="4000500"/>
          </a:xfrm>
          <a:effectLst>
            <a:outerShdw blurRad="444500" dist="254000" dir="8100000" algn="tr" rotWithShape="0">
              <a:prstClr val="black">
                <a:alpha val="50000"/>
              </a:prstClr>
            </a:outerShdw>
          </a:effectLst>
        </p:grpSpPr>
        <p:sp>
          <p:nvSpPr>
            <p:cNvPr id="90" name="同心圆 7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1" name="椭圆 9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92" name="组合 91"/>
          <p:cNvGrpSpPr/>
          <p:nvPr/>
        </p:nvGrpSpPr>
        <p:grpSpPr>
          <a:xfrm>
            <a:off x="4864292" y="4869664"/>
            <a:ext cx="748316" cy="656936"/>
            <a:chOff x="304800" y="673100"/>
            <a:chExt cx="4000500" cy="4000500"/>
          </a:xfrm>
          <a:effectLst>
            <a:outerShdw blurRad="444500" dist="254000" dir="8100000" algn="tr" rotWithShape="0">
              <a:prstClr val="black">
                <a:alpha val="50000"/>
              </a:prstClr>
            </a:outerShdw>
          </a:effectLst>
        </p:grpSpPr>
        <p:sp>
          <p:nvSpPr>
            <p:cNvPr id="93"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4"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95" name="组合 94"/>
          <p:cNvGrpSpPr/>
          <p:nvPr/>
        </p:nvGrpSpPr>
        <p:grpSpPr>
          <a:xfrm>
            <a:off x="1420529" y="2200528"/>
            <a:ext cx="361546" cy="317396"/>
            <a:chOff x="304800" y="673100"/>
            <a:chExt cx="4000500" cy="4000500"/>
          </a:xfrm>
          <a:effectLst>
            <a:outerShdw blurRad="444500" dist="254000" dir="8100000" algn="tr" rotWithShape="0">
              <a:prstClr val="black">
                <a:alpha val="50000"/>
              </a:prstClr>
            </a:outerShdw>
          </a:effectLst>
        </p:grpSpPr>
        <p:sp>
          <p:nvSpPr>
            <p:cNvPr id="96"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7"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98" name="组合 97"/>
          <p:cNvGrpSpPr/>
          <p:nvPr/>
        </p:nvGrpSpPr>
        <p:grpSpPr>
          <a:xfrm>
            <a:off x="7188471" y="2066739"/>
            <a:ext cx="278514" cy="244503"/>
            <a:chOff x="304800" y="673100"/>
            <a:chExt cx="4000500" cy="4000500"/>
          </a:xfrm>
          <a:effectLst>
            <a:outerShdw blurRad="444500" dist="254000" dir="8100000" algn="tr" rotWithShape="0">
              <a:prstClr val="black">
                <a:alpha val="50000"/>
              </a:prstClr>
            </a:outerShdw>
          </a:effectLst>
        </p:grpSpPr>
        <p:sp>
          <p:nvSpPr>
            <p:cNvPr id="99"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101" name="组合 100"/>
          <p:cNvGrpSpPr/>
          <p:nvPr/>
        </p:nvGrpSpPr>
        <p:grpSpPr>
          <a:xfrm>
            <a:off x="7567970" y="3745007"/>
            <a:ext cx="361546" cy="317396"/>
            <a:chOff x="304800" y="673100"/>
            <a:chExt cx="4000500" cy="4000500"/>
          </a:xfrm>
          <a:effectLst>
            <a:outerShdw blurRad="444500" dist="254000" dir="8100000" algn="tr" rotWithShape="0">
              <a:prstClr val="black">
                <a:alpha val="50000"/>
              </a:prstClr>
            </a:outerShdw>
          </a:effectLst>
        </p:grpSpPr>
        <p:sp>
          <p:nvSpPr>
            <p:cNvPr id="102"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3"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104" name="组合 103"/>
          <p:cNvGrpSpPr/>
          <p:nvPr/>
        </p:nvGrpSpPr>
        <p:grpSpPr>
          <a:xfrm>
            <a:off x="924309" y="3549477"/>
            <a:ext cx="688983" cy="604848"/>
            <a:chOff x="304800" y="673100"/>
            <a:chExt cx="4000500" cy="4000500"/>
          </a:xfrm>
          <a:effectLst>
            <a:outerShdw blurRad="444500" dist="254000" dir="8100000" algn="tr" rotWithShape="0">
              <a:prstClr val="black">
                <a:alpha val="50000"/>
              </a:prstClr>
            </a:outerShdw>
          </a:effectLst>
        </p:grpSpPr>
        <p:sp>
          <p:nvSpPr>
            <p:cNvPr id="105"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6"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5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25"/>
                                        </p:tgtEl>
                                        <p:attrNameLst>
                                          <p:attrName>ppt_y</p:attrName>
                                        </p:attrNameLst>
                                      </p:cBhvr>
                                      <p:tavLst>
                                        <p:tav tm="0">
                                          <p:val>
                                            <p:strVal val="#ppt_y"/>
                                          </p:val>
                                        </p:tav>
                                        <p:tav tm="100000">
                                          <p:val>
                                            <p:strVal val="#ppt_y"/>
                                          </p:val>
                                        </p:tav>
                                      </p:tavLst>
                                    </p:anim>
                                    <p:anim calcmode="lin" valueType="num">
                                      <p:cBhvr>
                                        <p:cTn id="35"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25"/>
                                        </p:tgtEl>
                                      </p:cBhvr>
                                    </p:animEffect>
                                  </p:childTnLst>
                                </p:cTn>
                              </p:par>
                            </p:childTnLst>
                          </p:cTn>
                        </p:par>
                        <p:par>
                          <p:cTn id="38" fill="hold">
                            <p:stCondLst>
                              <p:cond delay="1250"/>
                            </p:stCondLst>
                            <p:childTnLst>
                              <p:par>
                                <p:cTn id="39" presetID="22" presetClass="entr" presetSubtype="1"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up)">
                                      <p:cBhvr>
                                        <p:cTn id="41" dur="500"/>
                                        <p:tgtEl>
                                          <p:spTgt spid="47"/>
                                        </p:tgtEl>
                                      </p:cBhvr>
                                    </p:animEffect>
                                  </p:childTnLst>
                                </p:cTn>
                              </p:par>
                            </p:childTnLst>
                          </p:cTn>
                        </p:par>
                        <p:par>
                          <p:cTn id="42" fill="hold">
                            <p:stCondLst>
                              <p:cond delay="1750"/>
                            </p:stCondLst>
                            <p:childTnLst>
                              <p:par>
                                <p:cTn id="43" presetID="10" presetClass="entr" presetSubtype="0" fill="hold" grpId="0"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23" presetClass="entr" presetSubtype="528" fill="hold" nodeType="withEffect">
                                  <p:stCondLst>
                                    <p:cond delay="100"/>
                                  </p:stCondLst>
                                  <p:childTnLst>
                                    <p:set>
                                      <p:cBhvr>
                                        <p:cTn id="47" dur="1" fill="hold">
                                          <p:stCondLst>
                                            <p:cond delay="0"/>
                                          </p:stCondLst>
                                        </p:cTn>
                                        <p:tgtEl>
                                          <p:spTgt spid="80"/>
                                        </p:tgtEl>
                                        <p:attrNameLst>
                                          <p:attrName>style.visibility</p:attrName>
                                        </p:attrNameLst>
                                      </p:cBhvr>
                                      <p:to>
                                        <p:strVal val="visible"/>
                                      </p:to>
                                    </p:set>
                                    <p:anim calcmode="lin" valueType="num">
                                      <p:cBhvr>
                                        <p:cTn id="48" dur="500" fill="hold"/>
                                        <p:tgtEl>
                                          <p:spTgt spid="80"/>
                                        </p:tgtEl>
                                        <p:attrNameLst>
                                          <p:attrName>ppt_w</p:attrName>
                                        </p:attrNameLst>
                                      </p:cBhvr>
                                      <p:tavLst>
                                        <p:tav tm="0">
                                          <p:val>
                                            <p:fltVal val="0"/>
                                          </p:val>
                                        </p:tav>
                                        <p:tav tm="100000">
                                          <p:val>
                                            <p:strVal val="#ppt_w"/>
                                          </p:val>
                                        </p:tav>
                                      </p:tavLst>
                                    </p:anim>
                                    <p:anim calcmode="lin" valueType="num">
                                      <p:cBhvr>
                                        <p:cTn id="49" dur="500" fill="hold"/>
                                        <p:tgtEl>
                                          <p:spTgt spid="80"/>
                                        </p:tgtEl>
                                        <p:attrNameLst>
                                          <p:attrName>ppt_h</p:attrName>
                                        </p:attrNameLst>
                                      </p:cBhvr>
                                      <p:tavLst>
                                        <p:tav tm="0">
                                          <p:val>
                                            <p:fltVal val="0"/>
                                          </p:val>
                                        </p:tav>
                                        <p:tav tm="100000">
                                          <p:val>
                                            <p:strVal val="#ppt_h"/>
                                          </p:val>
                                        </p:tav>
                                      </p:tavLst>
                                    </p:anim>
                                    <p:anim calcmode="lin" valueType="num">
                                      <p:cBhvr>
                                        <p:cTn id="50" dur="500" fill="hold"/>
                                        <p:tgtEl>
                                          <p:spTgt spid="80"/>
                                        </p:tgtEl>
                                        <p:attrNameLst>
                                          <p:attrName>ppt_x</p:attrName>
                                        </p:attrNameLst>
                                      </p:cBhvr>
                                      <p:tavLst>
                                        <p:tav tm="0">
                                          <p:val>
                                            <p:fltVal val="0.5"/>
                                          </p:val>
                                        </p:tav>
                                        <p:tav tm="100000">
                                          <p:val>
                                            <p:strVal val="#ppt_x"/>
                                          </p:val>
                                        </p:tav>
                                      </p:tavLst>
                                    </p:anim>
                                    <p:anim calcmode="lin" valueType="num">
                                      <p:cBhvr>
                                        <p:cTn id="51" dur="500" fill="hold"/>
                                        <p:tgtEl>
                                          <p:spTgt spid="80"/>
                                        </p:tgtEl>
                                        <p:attrNameLst>
                                          <p:attrName>ppt_y</p:attrName>
                                        </p:attrNameLst>
                                      </p:cBhvr>
                                      <p:tavLst>
                                        <p:tav tm="0">
                                          <p:val>
                                            <p:fltVal val="0.5"/>
                                          </p:val>
                                        </p:tav>
                                        <p:tav tm="100000">
                                          <p:val>
                                            <p:strVal val="#ppt_y"/>
                                          </p:val>
                                        </p:tav>
                                      </p:tavLst>
                                    </p:anim>
                                  </p:childTnLst>
                                </p:cTn>
                              </p:par>
                              <p:par>
                                <p:cTn id="52" presetID="23" presetClass="entr" presetSubtype="528" fill="hold" nodeType="withEffect">
                                  <p:stCondLst>
                                    <p:cond delay="600"/>
                                  </p:stCondLst>
                                  <p:childTnLst>
                                    <p:set>
                                      <p:cBhvr>
                                        <p:cTn id="53" dur="1" fill="hold">
                                          <p:stCondLst>
                                            <p:cond delay="0"/>
                                          </p:stCondLst>
                                        </p:cTn>
                                        <p:tgtEl>
                                          <p:spTgt spid="83"/>
                                        </p:tgtEl>
                                        <p:attrNameLst>
                                          <p:attrName>style.visibility</p:attrName>
                                        </p:attrNameLst>
                                      </p:cBhvr>
                                      <p:to>
                                        <p:strVal val="visible"/>
                                      </p:to>
                                    </p:set>
                                    <p:anim calcmode="lin" valueType="num">
                                      <p:cBhvr>
                                        <p:cTn id="54" dur="500" fill="hold"/>
                                        <p:tgtEl>
                                          <p:spTgt spid="83"/>
                                        </p:tgtEl>
                                        <p:attrNameLst>
                                          <p:attrName>ppt_w</p:attrName>
                                        </p:attrNameLst>
                                      </p:cBhvr>
                                      <p:tavLst>
                                        <p:tav tm="0">
                                          <p:val>
                                            <p:fltVal val="0"/>
                                          </p:val>
                                        </p:tav>
                                        <p:tav tm="100000">
                                          <p:val>
                                            <p:strVal val="#ppt_w"/>
                                          </p:val>
                                        </p:tav>
                                      </p:tavLst>
                                    </p:anim>
                                    <p:anim calcmode="lin" valueType="num">
                                      <p:cBhvr>
                                        <p:cTn id="55" dur="500" fill="hold"/>
                                        <p:tgtEl>
                                          <p:spTgt spid="83"/>
                                        </p:tgtEl>
                                        <p:attrNameLst>
                                          <p:attrName>ppt_h</p:attrName>
                                        </p:attrNameLst>
                                      </p:cBhvr>
                                      <p:tavLst>
                                        <p:tav tm="0">
                                          <p:val>
                                            <p:fltVal val="0"/>
                                          </p:val>
                                        </p:tav>
                                        <p:tav tm="100000">
                                          <p:val>
                                            <p:strVal val="#ppt_h"/>
                                          </p:val>
                                        </p:tav>
                                      </p:tavLst>
                                    </p:anim>
                                    <p:anim calcmode="lin" valueType="num">
                                      <p:cBhvr>
                                        <p:cTn id="56" dur="500" fill="hold"/>
                                        <p:tgtEl>
                                          <p:spTgt spid="83"/>
                                        </p:tgtEl>
                                        <p:attrNameLst>
                                          <p:attrName>ppt_x</p:attrName>
                                        </p:attrNameLst>
                                      </p:cBhvr>
                                      <p:tavLst>
                                        <p:tav tm="0">
                                          <p:val>
                                            <p:fltVal val="0.5"/>
                                          </p:val>
                                        </p:tav>
                                        <p:tav tm="100000">
                                          <p:val>
                                            <p:strVal val="#ppt_x"/>
                                          </p:val>
                                        </p:tav>
                                      </p:tavLst>
                                    </p:anim>
                                    <p:anim calcmode="lin" valueType="num">
                                      <p:cBhvr>
                                        <p:cTn id="57" dur="500" fill="hold"/>
                                        <p:tgtEl>
                                          <p:spTgt spid="83"/>
                                        </p:tgtEl>
                                        <p:attrNameLst>
                                          <p:attrName>ppt_y</p:attrName>
                                        </p:attrNameLst>
                                      </p:cBhvr>
                                      <p:tavLst>
                                        <p:tav tm="0">
                                          <p:val>
                                            <p:fltVal val="0.5"/>
                                          </p:val>
                                        </p:tav>
                                        <p:tav tm="100000">
                                          <p:val>
                                            <p:strVal val="#ppt_y"/>
                                          </p:val>
                                        </p:tav>
                                      </p:tavLst>
                                    </p:anim>
                                  </p:childTnLst>
                                </p:cTn>
                              </p:par>
                              <p:par>
                                <p:cTn id="58" presetID="23" presetClass="entr" presetSubtype="528" fill="hold" nodeType="withEffect">
                                  <p:stCondLst>
                                    <p:cond delay="300"/>
                                  </p:stCondLst>
                                  <p:childTnLst>
                                    <p:set>
                                      <p:cBhvr>
                                        <p:cTn id="59" dur="1" fill="hold">
                                          <p:stCondLst>
                                            <p:cond delay="0"/>
                                          </p:stCondLst>
                                        </p:cTn>
                                        <p:tgtEl>
                                          <p:spTgt spid="86"/>
                                        </p:tgtEl>
                                        <p:attrNameLst>
                                          <p:attrName>style.visibility</p:attrName>
                                        </p:attrNameLst>
                                      </p:cBhvr>
                                      <p:to>
                                        <p:strVal val="visible"/>
                                      </p:to>
                                    </p:set>
                                    <p:anim calcmode="lin" valueType="num">
                                      <p:cBhvr>
                                        <p:cTn id="60" dur="500" fill="hold"/>
                                        <p:tgtEl>
                                          <p:spTgt spid="86"/>
                                        </p:tgtEl>
                                        <p:attrNameLst>
                                          <p:attrName>ppt_w</p:attrName>
                                        </p:attrNameLst>
                                      </p:cBhvr>
                                      <p:tavLst>
                                        <p:tav tm="0">
                                          <p:val>
                                            <p:fltVal val="0"/>
                                          </p:val>
                                        </p:tav>
                                        <p:tav tm="100000">
                                          <p:val>
                                            <p:strVal val="#ppt_w"/>
                                          </p:val>
                                        </p:tav>
                                      </p:tavLst>
                                    </p:anim>
                                    <p:anim calcmode="lin" valueType="num">
                                      <p:cBhvr>
                                        <p:cTn id="61" dur="500" fill="hold"/>
                                        <p:tgtEl>
                                          <p:spTgt spid="86"/>
                                        </p:tgtEl>
                                        <p:attrNameLst>
                                          <p:attrName>ppt_h</p:attrName>
                                        </p:attrNameLst>
                                      </p:cBhvr>
                                      <p:tavLst>
                                        <p:tav tm="0">
                                          <p:val>
                                            <p:fltVal val="0"/>
                                          </p:val>
                                        </p:tav>
                                        <p:tav tm="100000">
                                          <p:val>
                                            <p:strVal val="#ppt_h"/>
                                          </p:val>
                                        </p:tav>
                                      </p:tavLst>
                                    </p:anim>
                                    <p:anim calcmode="lin" valueType="num">
                                      <p:cBhvr>
                                        <p:cTn id="62" dur="500" fill="hold"/>
                                        <p:tgtEl>
                                          <p:spTgt spid="86"/>
                                        </p:tgtEl>
                                        <p:attrNameLst>
                                          <p:attrName>ppt_x</p:attrName>
                                        </p:attrNameLst>
                                      </p:cBhvr>
                                      <p:tavLst>
                                        <p:tav tm="0">
                                          <p:val>
                                            <p:fltVal val="0.5"/>
                                          </p:val>
                                        </p:tav>
                                        <p:tav tm="100000">
                                          <p:val>
                                            <p:strVal val="#ppt_x"/>
                                          </p:val>
                                        </p:tav>
                                      </p:tavLst>
                                    </p:anim>
                                    <p:anim calcmode="lin" valueType="num">
                                      <p:cBhvr>
                                        <p:cTn id="63" dur="500" fill="hold"/>
                                        <p:tgtEl>
                                          <p:spTgt spid="86"/>
                                        </p:tgtEl>
                                        <p:attrNameLst>
                                          <p:attrName>ppt_y</p:attrName>
                                        </p:attrNameLst>
                                      </p:cBhvr>
                                      <p:tavLst>
                                        <p:tav tm="0">
                                          <p:val>
                                            <p:fltVal val="0.5"/>
                                          </p:val>
                                        </p:tav>
                                        <p:tav tm="100000">
                                          <p:val>
                                            <p:strVal val="#ppt_y"/>
                                          </p:val>
                                        </p:tav>
                                      </p:tavLst>
                                    </p:anim>
                                  </p:childTnLst>
                                </p:cTn>
                              </p:par>
                              <p:par>
                                <p:cTn id="64" presetID="23" presetClass="entr" presetSubtype="528" fill="hold" nodeType="withEffect">
                                  <p:stCondLst>
                                    <p:cond delay="600"/>
                                  </p:stCondLst>
                                  <p:childTnLst>
                                    <p:set>
                                      <p:cBhvr>
                                        <p:cTn id="65" dur="1" fill="hold">
                                          <p:stCondLst>
                                            <p:cond delay="0"/>
                                          </p:stCondLst>
                                        </p:cTn>
                                        <p:tgtEl>
                                          <p:spTgt spid="89"/>
                                        </p:tgtEl>
                                        <p:attrNameLst>
                                          <p:attrName>style.visibility</p:attrName>
                                        </p:attrNameLst>
                                      </p:cBhvr>
                                      <p:to>
                                        <p:strVal val="visible"/>
                                      </p:to>
                                    </p:set>
                                    <p:anim calcmode="lin" valueType="num">
                                      <p:cBhvr>
                                        <p:cTn id="66" dur="500" fill="hold"/>
                                        <p:tgtEl>
                                          <p:spTgt spid="89"/>
                                        </p:tgtEl>
                                        <p:attrNameLst>
                                          <p:attrName>ppt_w</p:attrName>
                                        </p:attrNameLst>
                                      </p:cBhvr>
                                      <p:tavLst>
                                        <p:tav tm="0">
                                          <p:val>
                                            <p:fltVal val="0"/>
                                          </p:val>
                                        </p:tav>
                                        <p:tav tm="100000">
                                          <p:val>
                                            <p:strVal val="#ppt_w"/>
                                          </p:val>
                                        </p:tav>
                                      </p:tavLst>
                                    </p:anim>
                                    <p:anim calcmode="lin" valueType="num">
                                      <p:cBhvr>
                                        <p:cTn id="67" dur="500" fill="hold"/>
                                        <p:tgtEl>
                                          <p:spTgt spid="89"/>
                                        </p:tgtEl>
                                        <p:attrNameLst>
                                          <p:attrName>ppt_h</p:attrName>
                                        </p:attrNameLst>
                                      </p:cBhvr>
                                      <p:tavLst>
                                        <p:tav tm="0">
                                          <p:val>
                                            <p:fltVal val="0"/>
                                          </p:val>
                                        </p:tav>
                                        <p:tav tm="100000">
                                          <p:val>
                                            <p:strVal val="#ppt_h"/>
                                          </p:val>
                                        </p:tav>
                                      </p:tavLst>
                                    </p:anim>
                                    <p:anim calcmode="lin" valueType="num">
                                      <p:cBhvr>
                                        <p:cTn id="68" dur="500" fill="hold"/>
                                        <p:tgtEl>
                                          <p:spTgt spid="89"/>
                                        </p:tgtEl>
                                        <p:attrNameLst>
                                          <p:attrName>ppt_x</p:attrName>
                                        </p:attrNameLst>
                                      </p:cBhvr>
                                      <p:tavLst>
                                        <p:tav tm="0">
                                          <p:val>
                                            <p:fltVal val="0.5"/>
                                          </p:val>
                                        </p:tav>
                                        <p:tav tm="100000">
                                          <p:val>
                                            <p:strVal val="#ppt_x"/>
                                          </p:val>
                                        </p:tav>
                                      </p:tavLst>
                                    </p:anim>
                                    <p:anim calcmode="lin" valueType="num">
                                      <p:cBhvr>
                                        <p:cTn id="69" dur="500" fill="hold"/>
                                        <p:tgtEl>
                                          <p:spTgt spid="89"/>
                                        </p:tgtEl>
                                        <p:attrNameLst>
                                          <p:attrName>ppt_y</p:attrName>
                                        </p:attrNameLst>
                                      </p:cBhvr>
                                      <p:tavLst>
                                        <p:tav tm="0">
                                          <p:val>
                                            <p:fltVal val="0.5"/>
                                          </p:val>
                                        </p:tav>
                                        <p:tav tm="100000">
                                          <p:val>
                                            <p:strVal val="#ppt_y"/>
                                          </p:val>
                                        </p:tav>
                                      </p:tavLst>
                                    </p:anim>
                                  </p:childTnLst>
                                </p:cTn>
                              </p:par>
                              <p:par>
                                <p:cTn id="70" presetID="23" presetClass="entr" presetSubtype="528" fill="hold" nodeType="withEffect">
                                  <p:stCondLst>
                                    <p:cond delay="600"/>
                                  </p:stCondLst>
                                  <p:childTnLst>
                                    <p:set>
                                      <p:cBhvr>
                                        <p:cTn id="71" dur="1" fill="hold">
                                          <p:stCondLst>
                                            <p:cond delay="0"/>
                                          </p:stCondLst>
                                        </p:cTn>
                                        <p:tgtEl>
                                          <p:spTgt spid="92"/>
                                        </p:tgtEl>
                                        <p:attrNameLst>
                                          <p:attrName>style.visibility</p:attrName>
                                        </p:attrNameLst>
                                      </p:cBhvr>
                                      <p:to>
                                        <p:strVal val="visible"/>
                                      </p:to>
                                    </p:set>
                                    <p:anim calcmode="lin" valueType="num">
                                      <p:cBhvr>
                                        <p:cTn id="72" dur="500" fill="hold"/>
                                        <p:tgtEl>
                                          <p:spTgt spid="92"/>
                                        </p:tgtEl>
                                        <p:attrNameLst>
                                          <p:attrName>ppt_w</p:attrName>
                                        </p:attrNameLst>
                                      </p:cBhvr>
                                      <p:tavLst>
                                        <p:tav tm="0">
                                          <p:val>
                                            <p:fltVal val="0"/>
                                          </p:val>
                                        </p:tav>
                                        <p:tav tm="100000">
                                          <p:val>
                                            <p:strVal val="#ppt_w"/>
                                          </p:val>
                                        </p:tav>
                                      </p:tavLst>
                                    </p:anim>
                                    <p:anim calcmode="lin" valueType="num">
                                      <p:cBhvr>
                                        <p:cTn id="73" dur="500" fill="hold"/>
                                        <p:tgtEl>
                                          <p:spTgt spid="92"/>
                                        </p:tgtEl>
                                        <p:attrNameLst>
                                          <p:attrName>ppt_h</p:attrName>
                                        </p:attrNameLst>
                                      </p:cBhvr>
                                      <p:tavLst>
                                        <p:tav tm="0">
                                          <p:val>
                                            <p:fltVal val="0"/>
                                          </p:val>
                                        </p:tav>
                                        <p:tav tm="100000">
                                          <p:val>
                                            <p:strVal val="#ppt_h"/>
                                          </p:val>
                                        </p:tav>
                                      </p:tavLst>
                                    </p:anim>
                                    <p:anim calcmode="lin" valueType="num">
                                      <p:cBhvr>
                                        <p:cTn id="74" dur="500" fill="hold"/>
                                        <p:tgtEl>
                                          <p:spTgt spid="92"/>
                                        </p:tgtEl>
                                        <p:attrNameLst>
                                          <p:attrName>ppt_x</p:attrName>
                                        </p:attrNameLst>
                                      </p:cBhvr>
                                      <p:tavLst>
                                        <p:tav tm="0">
                                          <p:val>
                                            <p:fltVal val="0.5"/>
                                          </p:val>
                                        </p:tav>
                                        <p:tav tm="100000">
                                          <p:val>
                                            <p:strVal val="#ppt_x"/>
                                          </p:val>
                                        </p:tav>
                                      </p:tavLst>
                                    </p:anim>
                                    <p:anim calcmode="lin" valueType="num">
                                      <p:cBhvr>
                                        <p:cTn id="75" dur="500" fill="hold"/>
                                        <p:tgtEl>
                                          <p:spTgt spid="92"/>
                                        </p:tgtEl>
                                        <p:attrNameLst>
                                          <p:attrName>ppt_y</p:attrName>
                                        </p:attrNameLst>
                                      </p:cBhvr>
                                      <p:tavLst>
                                        <p:tav tm="0">
                                          <p:val>
                                            <p:fltVal val="0.5"/>
                                          </p:val>
                                        </p:tav>
                                        <p:tav tm="100000">
                                          <p:val>
                                            <p:strVal val="#ppt_y"/>
                                          </p:val>
                                        </p:tav>
                                      </p:tavLst>
                                    </p:anim>
                                  </p:childTnLst>
                                </p:cTn>
                              </p:par>
                              <p:par>
                                <p:cTn id="76" presetID="26" presetClass="emph" presetSubtype="0" repeatCount="3000" fill="hold" nodeType="withEffect">
                                  <p:stCondLst>
                                    <p:cond delay="410"/>
                                  </p:stCondLst>
                                  <p:childTnLst>
                                    <p:animEffect transition="out" filter="fade">
                                      <p:cBhvr>
                                        <p:cTn id="77" dur="500" tmFilter="0, 0; .2, .5; .8, .5; 1, 0"/>
                                        <p:tgtEl>
                                          <p:spTgt spid="83"/>
                                        </p:tgtEl>
                                      </p:cBhvr>
                                    </p:animEffect>
                                    <p:animScale>
                                      <p:cBhvr>
                                        <p:cTn id="78" dur="250" autoRev="1" fill="hold"/>
                                        <p:tgtEl>
                                          <p:spTgt spid="83"/>
                                        </p:tgtEl>
                                      </p:cBhvr>
                                      <p:by x="105000" y="105000"/>
                                    </p:animScale>
                                  </p:childTnLst>
                                </p:cTn>
                              </p:par>
                              <p:par>
                                <p:cTn id="79" presetID="26" presetClass="emph" presetSubtype="0" repeatCount="3000" fill="hold" nodeType="withEffect">
                                  <p:stCondLst>
                                    <p:cond delay="810"/>
                                  </p:stCondLst>
                                  <p:childTnLst>
                                    <p:animEffect transition="out" filter="fade">
                                      <p:cBhvr>
                                        <p:cTn id="80" dur="500" tmFilter="0, 0; .2, .5; .8, .5; 1, 0"/>
                                        <p:tgtEl>
                                          <p:spTgt spid="86"/>
                                        </p:tgtEl>
                                      </p:cBhvr>
                                    </p:animEffect>
                                    <p:animScale>
                                      <p:cBhvr>
                                        <p:cTn id="81" dur="250" autoRev="1" fill="hold"/>
                                        <p:tgtEl>
                                          <p:spTgt spid="86"/>
                                        </p:tgtEl>
                                      </p:cBhvr>
                                      <p:by x="105000" y="105000"/>
                                    </p:animScale>
                                  </p:childTnLst>
                                </p:cTn>
                              </p:par>
                              <p:par>
                                <p:cTn id="82" presetID="23" presetClass="entr" presetSubtype="528" fill="hold" nodeType="withEffect">
                                  <p:stCondLst>
                                    <p:cond delay="600"/>
                                  </p:stCondLst>
                                  <p:childTnLst>
                                    <p:set>
                                      <p:cBhvr>
                                        <p:cTn id="83" dur="1" fill="hold">
                                          <p:stCondLst>
                                            <p:cond delay="0"/>
                                          </p:stCondLst>
                                        </p:cTn>
                                        <p:tgtEl>
                                          <p:spTgt spid="95"/>
                                        </p:tgtEl>
                                        <p:attrNameLst>
                                          <p:attrName>style.visibility</p:attrName>
                                        </p:attrNameLst>
                                      </p:cBhvr>
                                      <p:to>
                                        <p:strVal val="visible"/>
                                      </p:to>
                                    </p:set>
                                    <p:anim calcmode="lin" valueType="num">
                                      <p:cBhvr>
                                        <p:cTn id="84" dur="500" fill="hold"/>
                                        <p:tgtEl>
                                          <p:spTgt spid="95"/>
                                        </p:tgtEl>
                                        <p:attrNameLst>
                                          <p:attrName>ppt_w</p:attrName>
                                        </p:attrNameLst>
                                      </p:cBhvr>
                                      <p:tavLst>
                                        <p:tav tm="0">
                                          <p:val>
                                            <p:fltVal val="0"/>
                                          </p:val>
                                        </p:tav>
                                        <p:tav tm="100000">
                                          <p:val>
                                            <p:strVal val="#ppt_w"/>
                                          </p:val>
                                        </p:tav>
                                      </p:tavLst>
                                    </p:anim>
                                    <p:anim calcmode="lin" valueType="num">
                                      <p:cBhvr>
                                        <p:cTn id="85" dur="500" fill="hold"/>
                                        <p:tgtEl>
                                          <p:spTgt spid="95"/>
                                        </p:tgtEl>
                                        <p:attrNameLst>
                                          <p:attrName>ppt_h</p:attrName>
                                        </p:attrNameLst>
                                      </p:cBhvr>
                                      <p:tavLst>
                                        <p:tav tm="0">
                                          <p:val>
                                            <p:fltVal val="0"/>
                                          </p:val>
                                        </p:tav>
                                        <p:tav tm="100000">
                                          <p:val>
                                            <p:strVal val="#ppt_h"/>
                                          </p:val>
                                        </p:tav>
                                      </p:tavLst>
                                    </p:anim>
                                    <p:anim calcmode="lin" valueType="num">
                                      <p:cBhvr>
                                        <p:cTn id="86" dur="500" fill="hold"/>
                                        <p:tgtEl>
                                          <p:spTgt spid="95"/>
                                        </p:tgtEl>
                                        <p:attrNameLst>
                                          <p:attrName>ppt_x</p:attrName>
                                        </p:attrNameLst>
                                      </p:cBhvr>
                                      <p:tavLst>
                                        <p:tav tm="0">
                                          <p:val>
                                            <p:fltVal val="0.5"/>
                                          </p:val>
                                        </p:tav>
                                        <p:tav tm="100000">
                                          <p:val>
                                            <p:strVal val="#ppt_x"/>
                                          </p:val>
                                        </p:tav>
                                      </p:tavLst>
                                    </p:anim>
                                    <p:anim calcmode="lin" valueType="num">
                                      <p:cBhvr>
                                        <p:cTn id="87" dur="500" fill="hold"/>
                                        <p:tgtEl>
                                          <p:spTgt spid="95"/>
                                        </p:tgtEl>
                                        <p:attrNameLst>
                                          <p:attrName>ppt_y</p:attrName>
                                        </p:attrNameLst>
                                      </p:cBhvr>
                                      <p:tavLst>
                                        <p:tav tm="0">
                                          <p:val>
                                            <p:fltVal val="0.5"/>
                                          </p:val>
                                        </p:tav>
                                        <p:tav tm="100000">
                                          <p:val>
                                            <p:strVal val="#ppt_y"/>
                                          </p:val>
                                        </p:tav>
                                      </p:tavLst>
                                    </p:anim>
                                  </p:childTnLst>
                                </p:cTn>
                              </p:par>
                              <p:par>
                                <p:cTn id="88" presetID="23" presetClass="entr" presetSubtype="528" fill="hold" nodeType="withEffect">
                                  <p:stCondLst>
                                    <p:cond delay="600"/>
                                  </p:stCondLst>
                                  <p:childTnLst>
                                    <p:set>
                                      <p:cBhvr>
                                        <p:cTn id="89" dur="1" fill="hold">
                                          <p:stCondLst>
                                            <p:cond delay="0"/>
                                          </p:stCondLst>
                                        </p:cTn>
                                        <p:tgtEl>
                                          <p:spTgt spid="98"/>
                                        </p:tgtEl>
                                        <p:attrNameLst>
                                          <p:attrName>style.visibility</p:attrName>
                                        </p:attrNameLst>
                                      </p:cBhvr>
                                      <p:to>
                                        <p:strVal val="visible"/>
                                      </p:to>
                                    </p:set>
                                    <p:anim calcmode="lin" valueType="num">
                                      <p:cBhvr>
                                        <p:cTn id="90" dur="500" fill="hold"/>
                                        <p:tgtEl>
                                          <p:spTgt spid="98"/>
                                        </p:tgtEl>
                                        <p:attrNameLst>
                                          <p:attrName>ppt_w</p:attrName>
                                        </p:attrNameLst>
                                      </p:cBhvr>
                                      <p:tavLst>
                                        <p:tav tm="0">
                                          <p:val>
                                            <p:fltVal val="0"/>
                                          </p:val>
                                        </p:tav>
                                        <p:tav tm="100000">
                                          <p:val>
                                            <p:strVal val="#ppt_w"/>
                                          </p:val>
                                        </p:tav>
                                      </p:tavLst>
                                    </p:anim>
                                    <p:anim calcmode="lin" valueType="num">
                                      <p:cBhvr>
                                        <p:cTn id="91" dur="500" fill="hold"/>
                                        <p:tgtEl>
                                          <p:spTgt spid="98"/>
                                        </p:tgtEl>
                                        <p:attrNameLst>
                                          <p:attrName>ppt_h</p:attrName>
                                        </p:attrNameLst>
                                      </p:cBhvr>
                                      <p:tavLst>
                                        <p:tav tm="0">
                                          <p:val>
                                            <p:fltVal val="0"/>
                                          </p:val>
                                        </p:tav>
                                        <p:tav tm="100000">
                                          <p:val>
                                            <p:strVal val="#ppt_h"/>
                                          </p:val>
                                        </p:tav>
                                      </p:tavLst>
                                    </p:anim>
                                    <p:anim calcmode="lin" valueType="num">
                                      <p:cBhvr>
                                        <p:cTn id="92" dur="500" fill="hold"/>
                                        <p:tgtEl>
                                          <p:spTgt spid="98"/>
                                        </p:tgtEl>
                                        <p:attrNameLst>
                                          <p:attrName>ppt_x</p:attrName>
                                        </p:attrNameLst>
                                      </p:cBhvr>
                                      <p:tavLst>
                                        <p:tav tm="0">
                                          <p:val>
                                            <p:fltVal val="0.5"/>
                                          </p:val>
                                        </p:tav>
                                        <p:tav tm="100000">
                                          <p:val>
                                            <p:strVal val="#ppt_x"/>
                                          </p:val>
                                        </p:tav>
                                      </p:tavLst>
                                    </p:anim>
                                    <p:anim calcmode="lin" valueType="num">
                                      <p:cBhvr>
                                        <p:cTn id="93" dur="500" fill="hold"/>
                                        <p:tgtEl>
                                          <p:spTgt spid="98"/>
                                        </p:tgtEl>
                                        <p:attrNameLst>
                                          <p:attrName>ppt_y</p:attrName>
                                        </p:attrNameLst>
                                      </p:cBhvr>
                                      <p:tavLst>
                                        <p:tav tm="0">
                                          <p:val>
                                            <p:fltVal val="0.5"/>
                                          </p:val>
                                        </p:tav>
                                        <p:tav tm="100000">
                                          <p:val>
                                            <p:strVal val="#ppt_y"/>
                                          </p:val>
                                        </p:tav>
                                      </p:tavLst>
                                    </p:anim>
                                  </p:childTnLst>
                                </p:cTn>
                              </p:par>
                              <p:par>
                                <p:cTn id="94" presetID="23" presetClass="entr" presetSubtype="528" fill="hold" nodeType="withEffect">
                                  <p:stCondLst>
                                    <p:cond delay="600"/>
                                  </p:stCondLst>
                                  <p:childTnLst>
                                    <p:set>
                                      <p:cBhvr>
                                        <p:cTn id="95" dur="1" fill="hold">
                                          <p:stCondLst>
                                            <p:cond delay="0"/>
                                          </p:stCondLst>
                                        </p:cTn>
                                        <p:tgtEl>
                                          <p:spTgt spid="101"/>
                                        </p:tgtEl>
                                        <p:attrNameLst>
                                          <p:attrName>style.visibility</p:attrName>
                                        </p:attrNameLst>
                                      </p:cBhvr>
                                      <p:to>
                                        <p:strVal val="visible"/>
                                      </p:to>
                                    </p:set>
                                    <p:anim calcmode="lin" valueType="num">
                                      <p:cBhvr>
                                        <p:cTn id="96" dur="500" fill="hold"/>
                                        <p:tgtEl>
                                          <p:spTgt spid="101"/>
                                        </p:tgtEl>
                                        <p:attrNameLst>
                                          <p:attrName>ppt_w</p:attrName>
                                        </p:attrNameLst>
                                      </p:cBhvr>
                                      <p:tavLst>
                                        <p:tav tm="0">
                                          <p:val>
                                            <p:fltVal val="0"/>
                                          </p:val>
                                        </p:tav>
                                        <p:tav tm="100000">
                                          <p:val>
                                            <p:strVal val="#ppt_w"/>
                                          </p:val>
                                        </p:tav>
                                      </p:tavLst>
                                    </p:anim>
                                    <p:anim calcmode="lin" valueType="num">
                                      <p:cBhvr>
                                        <p:cTn id="97" dur="500" fill="hold"/>
                                        <p:tgtEl>
                                          <p:spTgt spid="101"/>
                                        </p:tgtEl>
                                        <p:attrNameLst>
                                          <p:attrName>ppt_h</p:attrName>
                                        </p:attrNameLst>
                                      </p:cBhvr>
                                      <p:tavLst>
                                        <p:tav tm="0">
                                          <p:val>
                                            <p:fltVal val="0"/>
                                          </p:val>
                                        </p:tav>
                                        <p:tav tm="100000">
                                          <p:val>
                                            <p:strVal val="#ppt_h"/>
                                          </p:val>
                                        </p:tav>
                                      </p:tavLst>
                                    </p:anim>
                                    <p:anim calcmode="lin" valueType="num">
                                      <p:cBhvr>
                                        <p:cTn id="98" dur="500" fill="hold"/>
                                        <p:tgtEl>
                                          <p:spTgt spid="101"/>
                                        </p:tgtEl>
                                        <p:attrNameLst>
                                          <p:attrName>ppt_x</p:attrName>
                                        </p:attrNameLst>
                                      </p:cBhvr>
                                      <p:tavLst>
                                        <p:tav tm="0">
                                          <p:val>
                                            <p:fltVal val="0.5"/>
                                          </p:val>
                                        </p:tav>
                                        <p:tav tm="100000">
                                          <p:val>
                                            <p:strVal val="#ppt_x"/>
                                          </p:val>
                                        </p:tav>
                                      </p:tavLst>
                                    </p:anim>
                                    <p:anim calcmode="lin" valueType="num">
                                      <p:cBhvr>
                                        <p:cTn id="99" dur="500" fill="hold"/>
                                        <p:tgtEl>
                                          <p:spTgt spid="101"/>
                                        </p:tgtEl>
                                        <p:attrNameLst>
                                          <p:attrName>ppt_y</p:attrName>
                                        </p:attrNameLst>
                                      </p:cBhvr>
                                      <p:tavLst>
                                        <p:tav tm="0">
                                          <p:val>
                                            <p:fltVal val="0.5"/>
                                          </p:val>
                                        </p:tav>
                                        <p:tav tm="100000">
                                          <p:val>
                                            <p:strVal val="#ppt_y"/>
                                          </p:val>
                                        </p:tav>
                                      </p:tavLst>
                                    </p:anim>
                                  </p:childTnLst>
                                </p:cTn>
                              </p:par>
                              <p:par>
                                <p:cTn id="100" presetID="23" presetClass="entr" presetSubtype="528" fill="hold" nodeType="withEffect">
                                  <p:stCondLst>
                                    <p:cond delay="600"/>
                                  </p:stCondLst>
                                  <p:childTnLst>
                                    <p:set>
                                      <p:cBhvr>
                                        <p:cTn id="101" dur="1" fill="hold">
                                          <p:stCondLst>
                                            <p:cond delay="0"/>
                                          </p:stCondLst>
                                        </p:cTn>
                                        <p:tgtEl>
                                          <p:spTgt spid="104"/>
                                        </p:tgtEl>
                                        <p:attrNameLst>
                                          <p:attrName>style.visibility</p:attrName>
                                        </p:attrNameLst>
                                      </p:cBhvr>
                                      <p:to>
                                        <p:strVal val="visible"/>
                                      </p:to>
                                    </p:set>
                                    <p:anim calcmode="lin" valueType="num">
                                      <p:cBhvr>
                                        <p:cTn id="102" dur="500" fill="hold"/>
                                        <p:tgtEl>
                                          <p:spTgt spid="104"/>
                                        </p:tgtEl>
                                        <p:attrNameLst>
                                          <p:attrName>ppt_w</p:attrName>
                                        </p:attrNameLst>
                                      </p:cBhvr>
                                      <p:tavLst>
                                        <p:tav tm="0">
                                          <p:val>
                                            <p:fltVal val="0"/>
                                          </p:val>
                                        </p:tav>
                                        <p:tav tm="100000">
                                          <p:val>
                                            <p:strVal val="#ppt_w"/>
                                          </p:val>
                                        </p:tav>
                                      </p:tavLst>
                                    </p:anim>
                                    <p:anim calcmode="lin" valueType="num">
                                      <p:cBhvr>
                                        <p:cTn id="103" dur="500" fill="hold"/>
                                        <p:tgtEl>
                                          <p:spTgt spid="104"/>
                                        </p:tgtEl>
                                        <p:attrNameLst>
                                          <p:attrName>ppt_h</p:attrName>
                                        </p:attrNameLst>
                                      </p:cBhvr>
                                      <p:tavLst>
                                        <p:tav tm="0">
                                          <p:val>
                                            <p:fltVal val="0"/>
                                          </p:val>
                                        </p:tav>
                                        <p:tav tm="100000">
                                          <p:val>
                                            <p:strVal val="#ppt_h"/>
                                          </p:val>
                                        </p:tav>
                                      </p:tavLst>
                                    </p:anim>
                                    <p:anim calcmode="lin" valueType="num">
                                      <p:cBhvr>
                                        <p:cTn id="104" dur="500" fill="hold"/>
                                        <p:tgtEl>
                                          <p:spTgt spid="104"/>
                                        </p:tgtEl>
                                        <p:attrNameLst>
                                          <p:attrName>ppt_x</p:attrName>
                                        </p:attrNameLst>
                                      </p:cBhvr>
                                      <p:tavLst>
                                        <p:tav tm="0">
                                          <p:val>
                                            <p:fltVal val="0.5"/>
                                          </p:val>
                                        </p:tav>
                                        <p:tav tm="100000">
                                          <p:val>
                                            <p:strVal val="#ppt_x"/>
                                          </p:val>
                                        </p:tav>
                                      </p:tavLst>
                                    </p:anim>
                                    <p:anim calcmode="lin" valueType="num">
                                      <p:cBhvr>
                                        <p:cTn id="105" dur="500" fill="hold"/>
                                        <p:tgtEl>
                                          <p:spTgt spid="10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p:bldP spid="47" grpId="0"/>
      <p:bldP spid="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61"/>
          <p:cNvSpPr/>
          <p:nvPr/>
        </p:nvSpPr>
        <p:spPr bwMode="auto">
          <a:xfrm>
            <a:off x="124460" y="846455"/>
            <a:ext cx="8895080" cy="4199255"/>
          </a:xfrm>
          <a:custGeom>
            <a:avLst/>
            <a:gdLst>
              <a:gd name="connsiteX0" fmla="*/ 488326 w 4206923"/>
              <a:gd name="connsiteY0" fmla="*/ 0 h 1479432"/>
              <a:gd name="connsiteX1" fmla="*/ 1002185 w 4206923"/>
              <a:gd name="connsiteY1" fmla="*/ 0 h 1479432"/>
              <a:gd name="connsiteX2" fmla="*/ 1066030 w 4206923"/>
              <a:gd name="connsiteY2" fmla="*/ 0 h 1479432"/>
              <a:gd name="connsiteX3" fmla="*/ 1083181 w 4206923"/>
              <a:gd name="connsiteY3" fmla="*/ 0 h 1479432"/>
              <a:gd name="connsiteX4" fmla="*/ 1168160 w 4206923"/>
              <a:gd name="connsiteY4" fmla="*/ 0 h 1479432"/>
              <a:gd name="connsiteX5" fmla="*/ 1290429 w 4206923"/>
              <a:gd name="connsiteY5" fmla="*/ 0 h 1479432"/>
              <a:gd name="connsiteX6" fmla="*/ 1553727 w 4206923"/>
              <a:gd name="connsiteY6" fmla="*/ 0 h 1479432"/>
              <a:gd name="connsiteX7" fmla="*/ 1611796 w 4206923"/>
              <a:gd name="connsiteY7" fmla="*/ 0 h 1479432"/>
              <a:gd name="connsiteX8" fmla="*/ 1634674 w 4206923"/>
              <a:gd name="connsiteY8" fmla="*/ 0 h 1479432"/>
              <a:gd name="connsiteX9" fmla="*/ 1745864 w 4206923"/>
              <a:gd name="connsiteY9" fmla="*/ 0 h 1479432"/>
              <a:gd name="connsiteX10" fmla="*/ 1836195 w 4206923"/>
              <a:gd name="connsiteY10" fmla="*/ 0 h 1479432"/>
              <a:gd name="connsiteX11" fmla="*/ 1900647 w 4206923"/>
              <a:gd name="connsiteY11" fmla="*/ 0 h 1479432"/>
              <a:gd name="connsiteX12" fmla="*/ 1986524 w 4206923"/>
              <a:gd name="connsiteY12" fmla="*/ 0 h 1479432"/>
              <a:gd name="connsiteX13" fmla="*/ 2099493 w 4206923"/>
              <a:gd name="connsiteY13" fmla="*/ 0 h 1479432"/>
              <a:gd name="connsiteX14" fmla="*/ 2125046 w 4206923"/>
              <a:gd name="connsiteY14" fmla="*/ 0 h 1479432"/>
              <a:gd name="connsiteX15" fmla="*/ 2180440 w 4206923"/>
              <a:gd name="connsiteY15" fmla="*/ 0 h 1479432"/>
              <a:gd name="connsiteX16" fmla="*/ 2291630 w 4206923"/>
              <a:gd name="connsiteY16" fmla="*/ 0 h 1479432"/>
              <a:gd name="connsiteX17" fmla="*/ 2293677 w 4206923"/>
              <a:gd name="connsiteY17" fmla="*/ 0 h 1479432"/>
              <a:gd name="connsiteX18" fmla="*/ 2388345 w 4206923"/>
              <a:gd name="connsiteY18" fmla="*/ 0 h 1479432"/>
              <a:gd name="connsiteX19" fmla="*/ 2446414 w 4206923"/>
              <a:gd name="connsiteY19" fmla="*/ 0 h 1479432"/>
              <a:gd name="connsiteX20" fmla="*/ 2459486 w 4206923"/>
              <a:gd name="connsiteY20" fmla="*/ 0 h 1479432"/>
              <a:gd name="connsiteX21" fmla="*/ 2580482 w 4206923"/>
              <a:gd name="connsiteY21" fmla="*/ 0 h 1479432"/>
              <a:gd name="connsiteX22" fmla="*/ 2670812 w 4206923"/>
              <a:gd name="connsiteY22" fmla="*/ 0 h 1479432"/>
              <a:gd name="connsiteX23" fmla="*/ 2839443 w 4206923"/>
              <a:gd name="connsiteY23" fmla="*/ 0 h 1479432"/>
              <a:gd name="connsiteX24" fmla="*/ 2852814 w 4206923"/>
              <a:gd name="connsiteY24" fmla="*/ 0 h 1479432"/>
              <a:gd name="connsiteX25" fmla="*/ 2960273 w 4206923"/>
              <a:gd name="connsiteY25" fmla="*/ 0 h 1479432"/>
              <a:gd name="connsiteX26" fmla="*/ 3037852 w 4206923"/>
              <a:gd name="connsiteY26" fmla="*/ 0 h 1479432"/>
              <a:gd name="connsiteX27" fmla="*/ 3041269 w 4206923"/>
              <a:gd name="connsiteY27" fmla="*/ 0 h 1479432"/>
              <a:gd name="connsiteX28" fmla="*/ 3077212 w 4206923"/>
              <a:gd name="connsiteY28" fmla="*/ 0 h 1479432"/>
              <a:gd name="connsiteX29" fmla="*/ 3090397 w 4206923"/>
              <a:gd name="connsiteY29" fmla="*/ 0 h 1479432"/>
              <a:gd name="connsiteX30" fmla="*/ 3115626 w 4206923"/>
              <a:gd name="connsiteY30" fmla="*/ 0 h 1479432"/>
              <a:gd name="connsiteX31" fmla="*/ 3126248 w 4206923"/>
              <a:gd name="connsiteY31" fmla="*/ 0 h 1479432"/>
              <a:gd name="connsiteX32" fmla="*/ 3245843 w 4206923"/>
              <a:gd name="connsiteY32" fmla="*/ 0 h 1479432"/>
              <a:gd name="connsiteX33" fmla="*/ 3262250 w 4206923"/>
              <a:gd name="connsiteY33" fmla="*/ 0 h 1479432"/>
              <a:gd name="connsiteX34" fmla="*/ 3366673 w 4206923"/>
              <a:gd name="connsiteY34" fmla="*/ 0 h 1479432"/>
              <a:gd name="connsiteX35" fmla="*/ 3412579 w 4206923"/>
              <a:gd name="connsiteY35" fmla="*/ 0 h 1479432"/>
              <a:gd name="connsiteX36" fmla="*/ 3447669 w 4206923"/>
              <a:gd name="connsiteY36" fmla="*/ 0 h 1479432"/>
              <a:gd name="connsiteX37" fmla="*/ 3496797 w 4206923"/>
              <a:gd name="connsiteY37" fmla="*/ 0 h 1479432"/>
              <a:gd name="connsiteX38" fmla="*/ 3522026 w 4206923"/>
              <a:gd name="connsiteY38" fmla="*/ 0 h 1479432"/>
              <a:gd name="connsiteX39" fmla="*/ 3525549 w 4206923"/>
              <a:gd name="connsiteY39" fmla="*/ 0 h 1479432"/>
              <a:gd name="connsiteX40" fmla="*/ 3532648 w 4206923"/>
              <a:gd name="connsiteY40" fmla="*/ 0 h 1479432"/>
              <a:gd name="connsiteX41" fmla="*/ 3606496 w 4206923"/>
              <a:gd name="connsiteY41" fmla="*/ 0 h 1479432"/>
              <a:gd name="connsiteX42" fmla="*/ 3717686 w 4206923"/>
              <a:gd name="connsiteY42" fmla="*/ 0 h 1479432"/>
              <a:gd name="connsiteX43" fmla="*/ 3848796 w 4206923"/>
              <a:gd name="connsiteY43" fmla="*/ 75308 h 1479432"/>
              <a:gd name="connsiteX44" fmla="*/ 4188713 w 4206923"/>
              <a:gd name="connsiteY44" fmla="*/ 664408 h 1479432"/>
              <a:gd name="connsiteX45" fmla="*/ 4188713 w 4206923"/>
              <a:gd name="connsiteY45" fmla="*/ 815024 h 1479432"/>
              <a:gd name="connsiteX46" fmla="*/ 3848796 w 4206923"/>
              <a:gd name="connsiteY46" fmla="*/ 1404124 h 1479432"/>
              <a:gd name="connsiteX47" fmla="*/ 3717686 w 4206923"/>
              <a:gd name="connsiteY47" fmla="*/ 1479432 h 1479432"/>
              <a:gd name="connsiteX48" fmla="*/ 3532648 w 4206923"/>
              <a:gd name="connsiteY48" fmla="*/ 1479432 h 1479432"/>
              <a:gd name="connsiteX49" fmla="*/ 3126248 w 4206923"/>
              <a:gd name="connsiteY49" fmla="*/ 1479432 h 1479432"/>
              <a:gd name="connsiteX50" fmla="*/ 3037852 w 4206923"/>
              <a:gd name="connsiteY50" fmla="*/ 1479432 h 1479432"/>
              <a:gd name="connsiteX51" fmla="*/ 2852814 w 4206923"/>
              <a:gd name="connsiteY51" fmla="*/ 1479432 h 1479432"/>
              <a:gd name="connsiteX52" fmla="*/ 2580482 w 4206923"/>
              <a:gd name="connsiteY52" fmla="*/ 1479432 h 1479432"/>
              <a:gd name="connsiteX53" fmla="*/ 2446414 w 4206923"/>
              <a:gd name="connsiteY53" fmla="*/ 1479432 h 1479432"/>
              <a:gd name="connsiteX54" fmla="*/ 2291630 w 4206923"/>
              <a:gd name="connsiteY54" fmla="*/ 1479432 h 1479432"/>
              <a:gd name="connsiteX55" fmla="*/ 1900647 w 4206923"/>
              <a:gd name="connsiteY55" fmla="*/ 1479432 h 1479432"/>
              <a:gd name="connsiteX56" fmla="*/ 1745864 w 4206923"/>
              <a:gd name="connsiteY56" fmla="*/ 1479432 h 1479432"/>
              <a:gd name="connsiteX57" fmla="*/ 1611796 w 4206923"/>
              <a:gd name="connsiteY57" fmla="*/ 1479432 h 1479432"/>
              <a:gd name="connsiteX58" fmla="*/ 1168160 w 4206923"/>
              <a:gd name="connsiteY58" fmla="*/ 1479432 h 1479432"/>
              <a:gd name="connsiteX59" fmla="*/ 1066030 w 4206923"/>
              <a:gd name="connsiteY59" fmla="*/ 1479432 h 1479432"/>
              <a:gd name="connsiteX60" fmla="*/ 488326 w 4206923"/>
              <a:gd name="connsiteY60" fmla="*/ 1479432 h 1479432"/>
              <a:gd name="connsiteX61" fmla="*/ 357216 w 4206923"/>
              <a:gd name="connsiteY61" fmla="*/ 1404124 h 1479432"/>
              <a:gd name="connsiteX62" fmla="*/ 17299 w 4206923"/>
              <a:gd name="connsiteY62" fmla="*/ 815024 h 1479432"/>
              <a:gd name="connsiteX63" fmla="*/ 17299 w 4206923"/>
              <a:gd name="connsiteY63" fmla="*/ 664408 h 1479432"/>
              <a:gd name="connsiteX64" fmla="*/ 357216 w 4206923"/>
              <a:gd name="connsiteY64" fmla="*/ 75308 h 1479432"/>
              <a:gd name="connsiteX65" fmla="*/ 488326 w 4206923"/>
              <a:gd name="connsiteY65" fmla="*/ 0 h 147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06923" h="1479432">
                <a:moveTo>
                  <a:pt x="488326" y="0"/>
                </a:moveTo>
                <a:cubicBezTo>
                  <a:pt x="743264" y="0"/>
                  <a:pt x="902600" y="0"/>
                  <a:pt x="1002185" y="0"/>
                </a:cubicBezTo>
                <a:lnTo>
                  <a:pt x="1066030" y="0"/>
                </a:lnTo>
                <a:lnTo>
                  <a:pt x="1083181" y="0"/>
                </a:lnTo>
                <a:cubicBezTo>
                  <a:pt x="1168160" y="0"/>
                  <a:pt x="1168160" y="0"/>
                  <a:pt x="1168160" y="0"/>
                </a:cubicBezTo>
                <a:lnTo>
                  <a:pt x="1290429" y="0"/>
                </a:lnTo>
                <a:cubicBezTo>
                  <a:pt x="1404288" y="0"/>
                  <a:pt x="1489682" y="0"/>
                  <a:pt x="1553727" y="0"/>
                </a:cubicBezTo>
                <a:lnTo>
                  <a:pt x="1611796" y="0"/>
                </a:lnTo>
                <a:lnTo>
                  <a:pt x="1634674" y="0"/>
                </a:lnTo>
                <a:cubicBezTo>
                  <a:pt x="1745864" y="0"/>
                  <a:pt x="1745864" y="0"/>
                  <a:pt x="1745864" y="0"/>
                </a:cubicBezTo>
                <a:lnTo>
                  <a:pt x="1836195" y="0"/>
                </a:lnTo>
                <a:lnTo>
                  <a:pt x="1900647" y="0"/>
                </a:lnTo>
                <a:lnTo>
                  <a:pt x="1986524" y="0"/>
                </a:lnTo>
                <a:cubicBezTo>
                  <a:pt x="2030111" y="0"/>
                  <a:pt x="2067471" y="0"/>
                  <a:pt x="2099493" y="0"/>
                </a:cubicBezTo>
                <a:lnTo>
                  <a:pt x="2125046" y="0"/>
                </a:lnTo>
                <a:lnTo>
                  <a:pt x="2180440" y="0"/>
                </a:lnTo>
                <a:cubicBezTo>
                  <a:pt x="2291630" y="0"/>
                  <a:pt x="2291630" y="0"/>
                  <a:pt x="2291630" y="0"/>
                </a:cubicBezTo>
                <a:lnTo>
                  <a:pt x="2293677" y="0"/>
                </a:lnTo>
                <a:cubicBezTo>
                  <a:pt x="2329528" y="0"/>
                  <a:pt x="2360897" y="0"/>
                  <a:pt x="2388345" y="0"/>
                </a:cubicBezTo>
                <a:lnTo>
                  <a:pt x="2446414" y="0"/>
                </a:lnTo>
                <a:lnTo>
                  <a:pt x="2459486" y="0"/>
                </a:lnTo>
                <a:cubicBezTo>
                  <a:pt x="2580482" y="0"/>
                  <a:pt x="2580482" y="0"/>
                  <a:pt x="2580482" y="0"/>
                </a:cubicBezTo>
                <a:lnTo>
                  <a:pt x="2670812" y="0"/>
                </a:lnTo>
                <a:cubicBezTo>
                  <a:pt x="2735874" y="0"/>
                  <a:pt x="2791642" y="0"/>
                  <a:pt x="2839443" y="0"/>
                </a:cubicBezTo>
                <a:lnTo>
                  <a:pt x="2852814" y="0"/>
                </a:lnTo>
                <a:lnTo>
                  <a:pt x="2960273" y="0"/>
                </a:lnTo>
                <a:lnTo>
                  <a:pt x="3037852" y="0"/>
                </a:lnTo>
                <a:lnTo>
                  <a:pt x="3041269" y="0"/>
                </a:lnTo>
                <a:lnTo>
                  <a:pt x="3077212" y="0"/>
                </a:lnTo>
                <a:lnTo>
                  <a:pt x="3090397" y="0"/>
                </a:lnTo>
                <a:lnTo>
                  <a:pt x="3115626" y="0"/>
                </a:lnTo>
                <a:lnTo>
                  <a:pt x="3126248" y="0"/>
                </a:lnTo>
                <a:lnTo>
                  <a:pt x="3245843" y="0"/>
                </a:lnTo>
                <a:lnTo>
                  <a:pt x="3262250" y="0"/>
                </a:lnTo>
                <a:lnTo>
                  <a:pt x="3366673" y="0"/>
                </a:lnTo>
                <a:lnTo>
                  <a:pt x="3412579" y="0"/>
                </a:lnTo>
                <a:lnTo>
                  <a:pt x="3447669" y="0"/>
                </a:lnTo>
                <a:lnTo>
                  <a:pt x="3496797" y="0"/>
                </a:lnTo>
                <a:lnTo>
                  <a:pt x="3522026" y="0"/>
                </a:lnTo>
                <a:lnTo>
                  <a:pt x="3525549" y="0"/>
                </a:lnTo>
                <a:lnTo>
                  <a:pt x="3532648" y="0"/>
                </a:lnTo>
                <a:lnTo>
                  <a:pt x="3606496" y="0"/>
                </a:lnTo>
                <a:cubicBezTo>
                  <a:pt x="3717686" y="0"/>
                  <a:pt x="3717686" y="0"/>
                  <a:pt x="3717686" y="0"/>
                </a:cubicBezTo>
                <a:cubicBezTo>
                  <a:pt x="3766245" y="0"/>
                  <a:pt x="3824516" y="34010"/>
                  <a:pt x="3848796" y="75308"/>
                </a:cubicBezTo>
                <a:cubicBezTo>
                  <a:pt x="4188713" y="664408"/>
                  <a:pt x="4188713" y="664408"/>
                  <a:pt x="4188713" y="664408"/>
                </a:cubicBezTo>
                <a:cubicBezTo>
                  <a:pt x="4212993" y="705706"/>
                  <a:pt x="4212993" y="773726"/>
                  <a:pt x="4188713" y="815024"/>
                </a:cubicBezTo>
                <a:cubicBezTo>
                  <a:pt x="3848796" y="1404124"/>
                  <a:pt x="3848796" y="1404124"/>
                  <a:pt x="3848796" y="1404124"/>
                </a:cubicBezTo>
                <a:cubicBezTo>
                  <a:pt x="3824516" y="1445422"/>
                  <a:pt x="3766245" y="1479432"/>
                  <a:pt x="3717686" y="1479432"/>
                </a:cubicBezTo>
                <a:lnTo>
                  <a:pt x="3532648" y="1479432"/>
                </a:lnTo>
                <a:lnTo>
                  <a:pt x="3126248" y="1479432"/>
                </a:lnTo>
                <a:lnTo>
                  <a:pt x="3037852" y="1479432"/>
                </a:lnTo>
                <a:lnTo>
                  <a:pt x="2852814" y="1479432"/>
                </a:lnTo>
                <a:lnTo>
                  <a:pt x="2580482" y="1479432"/>
                </a:lnTo>
                <a:lnTo>
                  <a:pt x="2446414" y="1479432"/>
                </a:lnTo>
                <a:lnTo>
                  <a:pt x="2291630" y="1479432"/>
                </a:lnTo>
                <a:lnTo>
                  <a:pt x="1900647" y="1479432"/>
                </a:lnTo>
                <a:lnTo>
                  <a:pt x="1745864" y="1479432"/>
                </a:lnTo>
                <a:lnTo>
                  <a:pt x="1611796" y="1479432"/>
                </a:lnTo>
                <a:lnTo>
                  <a:pt x="1168160" y="1479432"/>
                </a:lnTo>
                <a:lnTo>
                  <a:pt x="1066030" y="1479432"/>
                </a:lnTo>
                <a:lnTo>
                  <a:pt x="488326" y="1479432"/>
                </a:lnTo>
                <a:cubicBezTo>
                  <a:pt x="440981" y="1479432"/>
                  <a:pt x="381495" y="1445422"/>
                  <a:pt x="357216" y="1404124"/>
                </a:cubicBezTo>
                <a:cubicBezTo>
                  <a:pt x="17299" y="815024"/>
                  <a:pt x="17299" y="815024"/>
                  <a:pt x="17299" y="815024"/>
                </a:cubicBezTo>
                <a:cubicBezTo>
                  <a:pt x="-5767" y="773726"/>
                  <a:pt x="-5767" y="705706"/>
                  <a:pt x="17299" y="664408"/>
                </a:cubicBezTo>
                <a:cubicBezTo>
                  <a:pt x="357216" y="75308"/>
                  <a:pt x="357216" y="75308"/>
                  <a:pt x="357216" y="75308"/>
                </a:cubicBezTo>
                <a:cubicBezTo>
                  <a:pt x="381495" y="34010"/>
                  <a:pt x="440981" y="0"/>
                  <a:pt x="488326" y="0"/>
                </a:cubicBezTo>
                <a:close/>
              </a:path>
            </a:pathLst>
          </a:cu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vert="horz" wrap="square" lIns="68580" tIns="34290" rIns="68580" bIns="34290" numCol="1" anchor="t" anchorCtr="0" compatLnSpc="1">
            <a:noAutofit/>
          </a:bodyPr>
          <a:lstStyle/>
          <a:p>
            <a:pPr indent="0" algn="l">
              <a:lnSpc>
                <a:spcPct val="150000"/>
              </a:lnSpc>
              <a:buNone/>
            </a:pPr>
            <a:r>
              <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rPr>
              <a:t>    近几年随着社会的发展，各地旅客数量不断增加，酒店数量也随之增加，导致酒店的管理方面的各种信息量也在不断成倍增长，因此，传统的酒店管理方式暴露出越来越多的问题，耗费人力，效率低下。这时，酒店就急需各种各样能使酒店工作人员对庞大的信息量进行更快更方便更准确进行管理的系统。</a:t>
            </a:r>
            <a:endPar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endParaRPr>
          </a:p>
          <a:p>
            <a:pPr indent="0" algn="l">
              <a:lnSpc>
                <a:spcPct val="150000"/>
              </a:lnSpc>
              <a:buNone/>
            </a:pPr>
            <a:r>
              <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rPr>
              <a:t>在互联网技术无处不在的今天，人们的生活已经离不开计算机，利用其工作、学习乃至购物。例如：人们去外地旅游或出差，通常会根据自己的需求选择在网上事先预订好客房，大大节约了找房的时间。此时，酒店就需要相应的客房预定管理系统对客房和预订信息进行管理。</a:t>
            </a:r>
            <a:endPar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endParaRPr>
          </a:p>
          <a:p>
            <a:pPr indent="0" algn="l">
              <a:lnSpc>
                <a:spcPct val="150000"/>
              </a:lnSpc>
              <a:buNone/>
            </a:pPr>
            <a:r>
              <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rPr>
              <a:t>    对于客房数量较多和提供餐食的酒店来说，利用一套酒店管理系统小程序来管理房间信息、预订信息和食物订单显得尤为重要，这个系统不仅方便了客户进行预订，同时也方便了工作人员，大大节省了时间。所以开发一个酒店预订系统是很有必要的。</a:t>
            </a:r>
            <a:endParaRPr lang="en-US" altLang="zh-CN" sz="1400" b="1" dirty="0">
              <a:solidFill>
                <a:schemeClr val="tx1"/>
              </a:solidFill>
              <a:latin typeface="新宋体" panose="02010609030101010101" charset="-122"/>
              <a:ea typeface="新宋体" panose="02010609030101010101" charset="-122"/>
              <a:cs typeface="新宋体" panose="02010609030101010101" charset="-122"/>
              <a:sym typeface="字魂105号-简雅黑" panose="00000500000000000000" pitchFamily="2" charset="-122"/>
            </a:endParaRPr>
          </a:p>
        </p:txBody>
      </p:sp>
      <p:sp>
        <p:nvSpPr>
          <p:cNvPr id="36" name="TextBox 35"/>
          <p:cNvSpPr txBox="1"/>
          <p:nvPr/>
        </p:nvSpPr>
        <p:spPr>
          <a:xfrm>
            <a:off x="3787170" y="227424"/>
            <a:ext cx="1554480" cy="460375"/>
          </a:xfrm>
          <a:prstGeom prst="rect">
            <a:avLst/>
          </a:prstGeom>
          <a:noFill/>
        </p:spPr>
        <p:txBody>
          <a:bodyPr wrap="none" rtlCol="0">
            <a:spAutoFit/>
          </a:bodyPr>
          <a:lstStyle/>
          <a:p>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研究背景</a:t>
            </a:r>
            <a:endPar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nvGrpSpPr>
          <p:cNvPr id="83" name="组合 82"/>
          <p:cNvGrpSpPr/>
          <p:nvPr/>
        </p:nvGrpSpPr>
        <p:grpSpPr>
          <a:xfrm>
            <a:off x="-319977" y="249"/>
            <a:ext cx="1258570" cy="1115924"/>
            <a:chOff x="4490706" y="2426111"/>
            <a:chExt cx="1258570" cy="1115924"/>
          </a:xfrm>
        </p:grpSpPr>
        <p:sp>
          <p:nvSpPr>
            <p:cNvPr id="60" name="Freeform 5"/>
            <p:cNvSpPr/>
            <p:nvPr/>
          </p:nvSpPr>
          <p:spPr bwMode="auto">
            <a:xfrm>
              <a:off x="4497056" y="2426111"/>
              <a:ext cx="1252220" cy="97536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lstStyle/>
            <a:p>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4" name="Freeform 5"/>
            <p:cNvSpPr/>
            <p:nvPr/>
          </p:nvSpPr>
          <p:spPr bwMode="auto">
            <a:xfrm>
              <a:off x="4490706" y="2432438"/>
              <a:ext cx="975233" cy="11095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1" fmla="*/ 2947 w 10000"/>
                <a:gd name="connsiteY0-2" fmla="*/ 9964 h 9964"/>
                <a:gd name="connsiteX1-3" fmla="*/ 2156 w 10000"/>
                <a:gd name="connsiteY1-4" fmla="*/ 9457 h 9964"/>
                <a:gd name="connsiteX2-5" fmla="*/ 105 w 10000"/>
                <a:gd name="connsiteY2-6" fmla="*/ 5489 h 9964"/>
                <a:gd name="connsiteX3-7" fmla="*/ 105 w 10000"/>
                <a:gd name="connsiteY3-8" fmla="*/ 4475 h 9964"/>
                <a:gd name="connsiteX4-9" fmla="*/ 2156 w 10000"/>
                <a:gd name="connsiteY4-10" fmla="*/ 507 h 9964"/>
                <a:gd name="connsiteX5-11" fmla="*/ 2947 w 10000"/>
                <a:gd name="connsiteY5-12" fmla="*/ 0 h 9964"/>
                <a:gd name="connsiteX6-13" fmla="*/ 7049 w 10000"/>
                <a:gd name="connsiteY6-14" fmla="*/ 0 h 9964"/>
                <a:gd name="connsiteX7-15" fmla="*/ 7840 w 10000"/>
                <a:gd name="connsiteY7-16" fmla="*/ 507 h 9964"/>
                <a:gd name="connsiteX8-17" fmla="*/ 9891 w 10000"/>
                <a:gd name="connsiteY8-18" fmla="*/ 4475 h 9964"/>
                <a:gd name="connsiteX9-19" fmla="*/ 9891 w 10000"/>
                <a:gd name="connsiteY9-20" fmla="*/ 5489 h 9964"/>
                <a:gd name="connsiteX10-21" fmla="*/ 2947 w 10000"/>
                <a:gd name="connsiteY10-22" fmla="*/ 9964 h 9964"/>
                <a:gd name="connsiteX0-23" fmla="*/ 2947 w 10070"/>
                <a:gd name="connsiteY0-24" fmla="*/ 10000 h 10000"/>
                <a:gd name="connsiteX1-25" fmla="*/ 2156 w 10070"/>
                <a:gd name="connsiteY1-26" fmla="*/ 9491 h 10000"/>
                <a:gd name="connsiteX2-27" fmla="*/ 105 w 10070"/>
                <a:gd name="connsiteY2-28" fmla="*/ 5509 h 10000"/>
                <a:gd name="connsiteX3-29" fmla="*/ 105 w 10070"/>
                <a:gd name="connsiteY3-30" fmla="*/ 4491 h 10000"/>
                <a:gd name="connsiteX4-31" fmla="*/ 2156 w 10070"/>
                <a:gd name="connsiteY4-32" fmla="*/ 509 h 10000"/>
                <a:gd name="connsiteX5-33" fmla="*/ 2947 w 10070"/>
                <a:gd name="connsiteY5-34" fmla="*/ 0 h 10000"/>
                <a:gd name="connsiteX6-35" fmla="*/ 7049 w 10070"/>
                <a:gd name="connsiteY6-36" fmla="*/ 0 h 10000"/>
                <a:gd name="connsiteX7-37" fmla="*/ 7840 w 10070"/>
                <a:gd name="connsiteY7-38" fmla="*/ 509 h 10000"/>
                <a:gd name="connsiteX8-39" fmla="*/ 9891 w 10070"/>
                <a:gd name="connsiteY8-40" fmla="*/ 4491 h 10000"/>
                <a:gd name="connsiteX9-41" fmla="*/ 2947 w 10070"/>
                <a:gd name="connsiteY9-42" fmla="*/ 10000 h 10000"/>
                <a:gd name="connsiteX0-43" fmla="*/ 2947 w 8049"/>
                <a:gd name="connsiteY0-44" fmla="*/ 10391 h 10391"/>
                <a:gd name="connsiteX1-45" fmla="*/ 2156 w 8049"/>
                <a:gd name="connsiteY1-46" fmla="*/ 9882 h 10391"/>
                <a:gd name="connsiteX2-47" fmla="*/ 105 w 8049"/>
                <a:gd name="connsiteY2-48" fmla="*/ 5900 h 10391"/>
                <a:gd name="connsiteX3-49" fmla="*/ 105 w 8049"/>
                <a:gd name="connsiteY3-50" fmla="*/ 4882 h 10391"/>
                <a:gd name="connsiteX4-51" fmla="*/ 2156 w 8049"/>
                <a:gd name="connsiteY4-52" fmla="*/ 900 h 10391"/>
                <a:gd name="connsiteX5-53" fmla="*/ 2947 w 8049"/>
                <a:gd name="connsiteY5-54" fmla="*/ 391 h 10391"/>
                <a:gd name="connsiteX6-55" fmla="*/ 7049 w 8049"/>
                <a:gd name="connsiteY6-56" fmla="*/ 391 h 10391"/>
                <a:gd name="connsiteX7-57" fmla="*/ 7840 w 8049"/>
                <a:gd name="connsiteY7-58" fmla="*/ 900 h 10391"/>
                <a:gd name="connsiteX8-59" fmla="*/ 2947 w 8049"/>
                <a:gd name="connsiteY8-60" fmla="*/ 10391 h 10391"/>
                <a:gd name="connsiteX0-61" fmla="*/ 3660 w 9981"/>
                <a:gd name="connsiteY0-62" fmla="*/ 9640 h 9640"/>
                <a:gd name="connsiteX1-63" fmla="*/ 2678 w 9981"/>
                <a:gd name="connsiteY1-64" fmla="*/ 9150 h 9640"/>
                <a:gd name="connsiteX2-65" fmla="*/ 129 w 9981"/>
                <a:gd name="connsiteY2-66" fmla="*/ 5318 h 9640"/>
                <a:gd name="connsiteX3-67" fmla="*/ 129 w 9981"/>
                <a:gd name="connsiteY3-68" fmla="*/ 4338 h 9640"/>
                <a:gd name="connsiteX4-69" fmla="*/ 2678 w 9981"/>
                <a:gd name="connsiteY4-70" fmla="*/ 506 h 9640"/>
                <a:gd name="connsiteX5-71" fmla="*/ 3660 w 9981"/>
                <a:gd name="connsiteY5-72" fmla="*/ 16 h 9640"/>
                <a:gd name="connsiteX6-73" fmla="*/ 8757 w 9981"/>
                <a:gd name="connsiteY6-74" fmla="*/ 16 h 9640"/>
                <a:gd name="connsiteX7-75" fmla="*/ 9739 w 9981"/>
                <a:gd name="connsiteY7-76" fmla="*/ 506 h 9640"/>
                <a:gd name="connsiteX8-77" fmla="*/ 3660 w 9981"/>
                <a:gd name="connsiteY8-78" fmla="*/ 9640 h 9640"/>
                <a:gd name="connsiteX0-79" fmla="*/ 3667 w 9758"/>
                <a:gd name="connsiteY0-80" fmla="*/ 10713 h 10713"/>
                <a:gd name="connsiteX1-81" fmla="*/ 2683 w 9758"/>
                <a:gd name="connsiteY1-82" fmla="*/ 10205 h 10713"/>
                <a:gd name="connsiteX2-83" fmla="*/ 129 w 9758"/>
                <a:gd name="connsiteY2-84" fmla="*/ 6230 h 10713"/>
                <a:gd name="connsiteX3-85" fmla="*/ 129 w 9758"/>
                <a:gd name="connsiteY3-86" fmla="*/ 5213 h 10713"/>
                <a:gd name="connsiteX4-87" fmla="*/ 2683 w 9758"/>
                <a:gd name="connsiteY4-88" fmla="*/ 1238 h 10713"/>
                <a:gd name="connsiteX5-89" fmla="*/ 3667 w 9758"/>
                <a:gd name="connsiteY5-90" fmla="*/ 730 h 10713"/>
                <a:gd name="connsiteX6-91" fmla="*/ 8774 w 9758"/>
                <a:gd name="connsiteY6-92" fmla="*/ 730 h 10713"/>
                <a:gd name="connsiteX7-93" fmla="*/ 9758 w 9758"/>
                <a:gd name="connsiteY7-94" fmla="*/ 1238 h 10713"/>
                <a:gd name="connsiteX8-95" fmla="*/ 3667 w 9758"/>
                <a:gd name="connsiteY8-96" fmla="*/ 10713 h 10713"/>
                <a:gd name="connsiteX0-97" fmla="*/ 3758 w 10000"/>
                <a:gd name="connsiteY0-98" fmla="*/ 9319 h 9319"/>
                <a:gd name="connsiteX1-99" fmla="*/ 2750 w 10000"/>
                <a:gd name="connsiteY1-100" fmla="*/ 8845 h 9319"/>
                <a:gd name="connsiteX2-101" fmla="*/ 132 w 10000"/>
                <a:gd name="connsiteY2-102" fmla="*/ 5134 h 9319"/>
                <a:gd name="connsiteX3-103" fmla="*/ 132 w 10000"/>
                <a:gd name="connsiteY3-104" fmla="*/ 4185 h 9319"/>
                <a:gd name="connsiteX4-105" fmla="*/ 2750 w 10000"/>
                <a:gd name="connsiteY4-106" fmla="*/ 475 h 9319"/>
                <a:gd name="connsiteX5-107" fmla="*/ 3758 w 10000"/>
                <a:gd name="connsiteY5-108" fmla="*/ 0 h 9319"/>
                <a:gd name="connsiteX6-109" fmla="*/ 8992 w 10000"/>
                <a:gd name="connsiteY6-110" fmla="*/ 0 h 9319"/>
                <a:gd name="connsiteX7-111" fmla="*/ 10000 w 10000"/>
                <a:gd name="connsiteY7-112" fmla="*/ 475 h 9319"/>
                <a:gd name="connsiteX8-113" fmla="*/ 3758 w 10000"/>
                <a:gd name="connsiteY8-114" fmla="*/ 9319 h 9319"/>
                <a:gd name="connsiteX0-115" fmla="*/ 3758 w 10000"/>
                <a:gd name="connsiteY0-116" fmla="*/ 10000 h 10000"/>
                <a:gd name="connsiteX1-117" fmla="*/ 2750 w 10000"/>
                <a:gd name="connsiteY1-118" fmla="*/ 9491 h 10000"/>
                <a:gd name="connsiteX2-119" fmla="*/ 132 w 10000"/>
                <a:gd name="connsiteY2-120" fmla="*/ 5509 h 10000"/>
                <a:gd name="connsiteX3-121" fmla="*/ 132 w 10000"/>
                <a:gd name="connsiteY3-122" fmla="*/ 4491 h 10000"/>
                <a:gd name="connsiteX4-123" fmla="*/ 2750 w 10000"/>
                <a:gd name="connsiteY4-124" fmla="*/ 510 h 10000"/>
                <a:gd name="connsiteX5-125" fmla="*/ 3758 w 10000"/>
                <a:gd name="connsiteY5-126" fmla="*/ 0 h 10000"/>
                <a:gd name="connsiteX6-127" fmla="*/ 8992 w 10000"/>
                <a:gd name="connsiteY6-128" fmla="*/ 0 h 10000"/>
                <a:gd name="connsiteX7-129" fmla="*/ 10000 w 10000"/>
                <a:gd name="connsiteY7-130" fmla="*/ 510 h 10000"/>
                <a:gd name="connsiteX8-131" fmla="*/ 3758 w 10000"/>
                <a:gd name="connsiteY8-132" fmla="*/ 10000 h 10000"/>
                <a:gd name="connsiteX0-133" fmla="*/ 3758 w 10000"/>
                <a:gd name="connsiteY0-134" fmla="*/ 10000 h 10000"/>
                <a:gd name="connsiteX1-135" fmla="*/ 2750 w 10000"/>
                <a:gd name="connsiteY1-136" fmla="*/ 9491 h 10000"/>
                <a:gd name="connsiteX2-137" fmla="*/ 132 w 10000"/>
                <a:gd name="connsiteY2-138" fmla="*/ 5509 h 10000"/>
                <a:gd name="connsiteX3-139" fmla="*/ 132 w 10000"/>
                <a:gd name="connsiteY3-140" fmla="*/ 4491 h 10000"/>
                <a:gd name="connsiteX4-141" fmla="*/ 2750 w 10000"/>
                <a:gd name="connsiteY4-142" fmla="*/ 510 h 10000"/>
                <a:gd name="connsiteX5-143" fmla="*/ 3758 w 10000"/>
                <a:gd name="connsiteY5-144" fmla="*/ 0 h 10000"/>
                <a:gd name="connsiteX6-145" fmla="*/ 8992 w 10000"/>
                <a:gd name="connsiteY6-146" fmla="*/ 0 h 10000"/>
                <a:gd name="connsiteX7-147" fmla="*/ 10000 w 10000"/>
                <a:gd name="connsiteY7-148" fmla="*/ 510 h 10000"/>
                <a:gd name="connsiteX8-149" fmla="*/ 7779 w 10000"/>
                <a:gd name="connsiteY8-150" fmla="*/ 5715 h 10000"/>
                <a:gd name="connsiteX9-151" fmla="*/ 3758 w 10000"/>
                <a:gd name="connsiteY9-152" fmla="*/ 10000 h 10000"/>
                <a:gd name="connsiteX0-153" fmla="*/ 3758 w 10000"/>
                <a:gd name="connsiteY0-154" fmla="*/ 10000 h 10000"/>
                <a:gd name="connsiteX1-155" fmla="*/ 2750 w 10000"/>
                <a:gd name="connsiteY1-156" fmla="*/ 9491 h 10000"/>
                <a:gd name="connsiteX2-157" fmla="*/ 132 w 10000"/>
                <a:gd name="connsiteY2-158" fmla="*/ 5509 h 10000"/>
                <a:gd name="connsiteX3-159" fmla="*/ 132 w 10000"/>
                <a:gd name="connsiteY3-160" fmla="*/ 4491 h 10000"/>
                <a:gd name="connsiteX4-161" fmla="*/ 2750 w 10000"/>
                <a:gd name="connsiteY4-162" fmla="*/ 510 h 10000"/>
                <a:gd name="connsiteX5-163" fmla="*/ 3758 w 10000"/>
                <a:gd name="connsiteY5-164" fmla="*/ 0 h 10000"/>
                <a:gd name="connsiteX6-165" fmla="*/ 8992 w 10000"/>
                <a:gd name="connsiteY6-166" fmla="*/ 0 h 10000"/>
                <a:gd name="connsiteX7-167" fmla="*/ 10000 w 10000"/>
                <a:gd name="connsiteY7-168" fmla="*/ 510 h 10000"/>
                <a:gd name="connsiteX8-169" fmla="*/ 7779 w 10000"/>
                <a:gd name="connsiteY8-170" fmla="*/ 5715 h 10000"/>
                <a:gd name="connsiteX9-171" fmla="*/ 3758 w 10000"/>
                <a:gd name="connsiteY9-172" fmla="*/ 10000 h 10000"/>
                <a:gd name="connsiteX0-173" fmla="*/ 3758 w 10000"/>
                <a:gd name="connsiteY0-174" fmla="*/ 10000 h 10000"/>
                <a:gd name="connsiteX1-175" fmla="*/ 2750 w 10000"/>
                <a:gd name="connsiteY1-176" fmla="*/ 9491 h 10000"/>
                <a:gd name="connsiteX2-177" fmla="*/ 132 w 10000"/>
                <a:gd name="connsiteY2-178" fmla="*/ 5509 h 10000"/>
                <a:gd name="connsiteX3-179" fmla="*/ 132 w 10000"/>
                <a:gd name="connsiteY3-180" fmla="*/ 4491 h 10000"/>
                <a:gd name="connsiteX4-181" fmla="*/ 2750 w 10000"/>
                <a:gd name="connsiteY4-182" fmla="*/ 510 h 10000"/>
                <a:gd name="connsiteX5-183" fmla="*/ 3758 w 10000"/>
                <a:gd name="connsiteY5-184" fmla="*/ 0 h 10000"/>
                <a:gd name="connsiteX6-185" fmla="*/ 8992 w 10000"/>
                <a:gd name="connsiteY6-186" fmla="*/ 0 h 10000"/>
                <a:gd name="connsiteX7-187" fmla="*/ 10000 w 10000"/>
                <a:gd name="connsiteY7-188" fmla="*/ 510 h 10000"/>
                <a:gd name="connsiteX8-189" fmla="*/ 7779 w 10000"/>
                <a:gd name="connsiteY8-190" fmla="*/ 5715 h 10000"/>
                <a:gd name="connsiteX9-191" fmla="*/ 3758 w 10000"/>
                <a:gd name="connsiteY9-192" fmla="*/ 10000 h 10000"/>
                <a:gd name="connsiteX0-193" fmla="*/ 3758 w 10000"/>
                <a:gd name="connsiteY0-194" fmla="*/ 10000 h 10000"/>
                <a:gd name="connsiteX1-195" fmla="*/ 2750 w 10000"/>
                <a:gd name="connsiteY1-196" fmla="*/ 9491 h 10000"/>
                <a:gd name="connsiteX2-197" fmla="*/ 132 w 10000"/>
                <a:gd name="connsiteY2-198" fmla="*/ 5509 h 10000"/>
                <a:gd name="connsiteX3-199" fmla="*/ 132 w 10000"/>
                <a:gd name="connsiteY3-200" fmla="*/ 4491 h 10000"/>
                <a:gd name="connsiteX4-201" fmla="*/ 2750 w 10000"/>
                <a:gd name="connsiteY4-202" fmla="*/ 510 h 10000"/>
                <a:gd name="connsiteX5-203" fmla="*/ 3758 w 10000"/>
                <a:gd name="connsiteY5-204" fmla="*/ 0 h 10000"/>
                <a:gd name="connsiteX6-205" fmla="*/ 8992 w 10000"/>
                <a:gd name="connsiteY6-206" fmla="*/ 0 h 10000"/>
                <a:gd name="connsiteX7-207" fmla="*/ 10000 w 10000"/>
                <a:gd name="connsiteY7-208" fmla="*/ 510 h 10000"/>
                <a:gd name="connsiteX8-209" fmla="*/ 7657 w 10000"/>
                <a:gd name="connsiteY8-210" fmla="*/ 5358 h 10000"/>
                <a:gd name="connsiteX9-211" fmla="*/ 3758 w 10000"/>
                <a:gd name="connsiteY9-212" fmla="*/ 10000 h 10000"/>
                <a:gd name="connsiteX0-213" fmla="*/ 3758 w 10000"/>
                <a:gd name="connsiteY0-214" fmla="*/ 10000 h 10000"/>
                <a:gd name="connsiteX1-215" fmla="*/ 2750 w 10000"/>
                <a:gd name="connsiteY1-216" fmla="*/ 9491 h 10000"/>
                <a:gd name="connsiteX2-217" fmla="*/ 132 w 10000"/>
                <a:gd name="connsiteY2-218" fmla="*/ 5509 h 10000"/>
                <a:gd name="connsiteX3-219" fmla="*/ 132 w 10000"/>
                <a:gd name="connsiteY3-220" fmla="*/ 4491 h 10000"/>
                <a:gd name="connsiteX4-221" fmla="*/ 2750 w 10000"/>
                <a:gd name="connsiteY4-222" fmla="*/ 510 h 10000"/>
                <a:gd name="connsiteX5-223" fmla="*/ 3758 w 10000"/>
                <a:gd name="connsiteY5-224" fmla="*/ 0 h 10000"/>
                <a:gd name="connsiteX6-225" fmla="*/ 8992 w 10000"/>
                <a:gd name="connsiteY6-226" fmla="*/ 0 h 10000"/>
                <a:gd name="connsiteX7-227" fmla="*/ 10000 w 10000"/>
                <a:gd name="connsiteY7-228" fmla="*/ 510 h 10000"/>
                <a:gd name="connsiteX8-229" fmla="*/ 6803 w 10000"/>
                <a:gd name="connsiteY8-230" fmla="*/ 4894 h 10000"/>
                <a:gd name="connsiteX9-231" fmla="*/ 3758 w 10000"/>
                <a:gd name="connsiteY9-232" fmla="*/ 10000 h 10000"/>
                <a:gd name="connsiteX0-233" fmla="*/ 3758 w 10000"/>
                <a:gd name="connsiteY0-234" fmla="*/ 10000 h 10000"/>
                <a:gd name="connsiteX1-235" fmla="*/ 2750 w 10000"/>
                <a:gd name="connsiteY1-236" fmla="*/ 9491 h 10000"/>
                <a:gd name="connsiteX2-237" fmla="*/ 132 w 10000"/>
                <a:gd name="connsiteY2-238" fmla="*/ 5509 h 10000"/>
                <a:gd name="connsiteX3-239" fmla="*/ 132 w 10000"/>
                <a:gd name="connsiteY3-240" fmla="*/ 4491 h 10000"/>
                <a:gd name="connsiteX4-241" fmla="*/ 2750 w 10000"/>
                <a:gd name="connsiteY4-242" fmla="*/ 510 h 10000"/>
                <a:gd name="connsiteX5-243" fmla="*/ 3758 w 10000"/>
                <a:gd name="connsiteY5-244" fmla="*/ 0 h 10000"/>
                <a:gd name="connsiteX6-245" fmla="*/ 8992 w 10000"/>
                <a:gd name="connsiteY6-246" fmla="*/ 0 h 10000"/>
                <a:gd name="connsiteX7-247" fmla="*/ 10000 w 10000"/>
                <a:gd name="connsiteY7-248" fmla="*/ 510 h 10000"/>
                <a:gd name="connsiteX8-249" fmla="*/ 6803 w 10000"/>
                <a:gd name="connsiteY8-250" fmla="*/ 4894 h 10000"/>
                <a:gd name="connsiteX9-251" fmla="*/ 3758 w 10000"/>
                <a:gd name="connsiteY9-252" fmla="*/ 10000 h 10000"/>
                <a:gd name="connsiteX0-253" fmla="*/ 3758 w 10000"/>
                <a:gd name="connsiteY0-254" fmla="*/ 10000 h 10000"/>
                <a:gd name="connsiteX1-255" fmla="*/ 2750 w 10000"/>
                <a:gd name="connsiteY1-256" fmla="*/ 9491 h 10000"/>
                <a:gd name="connsiteX2-257" fmla="*/ 132 w 10000"/>
                <a:gd name="connsiteY2-258" fmla="*/ 5509 h 10000"/>
                <a:gd name="connsiteX3-259" fmla="*/ 132 w 10000"/>
                <a:gd name="connsiteY3-260" fmla="*/ 4491 h 10000"/>
                <a:gd name="connsiteX4-261" fmla="*/ 2750 w 10000"/>
                <a:gd name="connsiteY4-262" fmla="*/ 510 h 10000"/>
                <a:gd name="connsiteX5-263" fmla="*/ 3758 w 10000"/>
                <a:gd name="connsiteY5-264" fmla="*/ 0 h 10000"/>
                <a:gd name="connsiteX6-265" fmla="*/ 8992 w 10000"/>
                <a:gd name="connsiteY6-266" fmla="*/ 0 h 10000"/>
                <a:gd name="connsiteX7-267" fmla="*/ 10000 w 10000"/>
                <a:gd name="connsiteY7-268" fmla="*/ 510 h 10000"/>
                <a:gd name="connsiteX8-269" fmla="*/ 6803 w 10000"/>
                <a:gd name="connsiteY8-270" fmla="*/ 4894 h 10000"/>
                <a:gd name="connsiteX9-271" fmla="*/ 3758 w 10000"/>
                <a:gd name="connsiteY9-272" fmla="*/ 10000 h 10000"/>
                <a:gd name="connsiteX0-273" fmla="*/ 3758 w 10027"/>
                <a:gd name="connsiteY0-274" fmla="*/ 10000 h 10000"/>
                <a:gd name="connsiteX1-275" fmla="*/ 2750 w 10027"/>
                <a:gd name="connsiteY1-276" fmla="*/ 9491 h 10000"/>
                <a:gd name="connsiteX2-277" fmla="*/ 132 w 10027"/>
                <a:gd name="connsiteY2-278" fmla="*/ 5509 h 10000"/>
                <a:gd name="connsiteX3-279" fmla="*/ 132 w 10027"/>
                <a:gd name="connsiteY3-280" fmla="*/ 4491 h 10000"/>
                <a:gd name="connsiteX4-281" fmla="*/ 2750 w 10027"/>
                <a:gd name="connsiteY4-282" fmla="*/ 510 h 10000"/>
                <a:gd name="connsiteX5-283" fmla="*/ 3758 w 10027"/>
                <a:gd name="connsiteY5-284" fmla="*/ 0 h 10000"/>
                <a:gd name="connsiteX6-285" fmla="*/ 8992 w 10027"/>
                <a:gd name="connsiteY6-286" fmla="*/ 0 h 10000"/>
                <a:gd name="connsiteX7-287" fmla="*/ 10000 w 10027"/>
                <a:gd name="connsiteY7-288" fmla="*/ 510 h 10000"/>
                <a:gd name="connsiteX8-289" fmla="*/ 6803 w 10027"/>
                <a:gd name="connsiteY8-290" fmla="*/ 4894 h 10000"/>
                <a:gd name="connsiteX9-291" fmla="*/ 3758 w 10027"/>
                <a:gd name="connsiteY9-292" fmla="*/ 10000 h 10000"/>
                <a:gd name="connsiteX0-293" fmla="*/ 3758 w 10033"/>
                <a:gd name="connsiteY0-294" fmla="*/ 10000 h 10000"/>
                <a:gd name="connsiteX1-295" fmla="*/ 2750 w 10033"/>
                <a:gd name="connsiteY1-296" fmla="*/ 9491 h 10000"/>
                <a:gd name="connsiteX2-297" fmla="*/ 132 w 10033"/>
                <a:gd name="connsiteY2-298" fmla="*/ 5509 h 10000"/>
                <a:gd name="connsiteX3-299" fmla="*/ 132 w 10033"/>
                <a:gd name="connsiteY3-300" fmla="*/ 4491 h 10000"/>
                <a:gd name="connsiteX4-301" fmla="*/ 2750 w 10033"/>
                <a:gd name="connsiteY4-302" fmla="*/ 510 h 10000"/>
                <a:gd name="connsiteX5-303" fmla="*/ 3758 w 10033"/>
                <a:gd name="connsiteY5-304" fmla="*/ 0 h 10000"/>
                <a:gd name="connsiteX6-305" fmla="*/ 8992 w 10033"/>
                <a:gd name="connsiteY6-306" fmla="*/ 0 h 10000"/>
                <a:gd name="connsiteX7-307" fmla="*/ 10000 w 10033"/>
                <a:gd name="connsiteY7-308" fmla="*/ 510 h 10000"/>
                <a:gd name="connsiteX8-309" fmla="*/ 6864 w 10033"/>
                <a:gd name="connsiteY8-310" fmla="*/ 5055 h 10000"/>
                <a:gd name="connsiteX9-311" fmla="*/ 3758 w 10033"/>
                <a:gd name="connsiteY9-312" fmla="*/ 10000 h 10000"/>
                <a:gd name="connsiteX0-313" fmla="*/ 3758 w 10035"/>
                <a:gd name="connsiteY0-314" fmla="*/ 10000 h 10000"/>
                <a:gd name="connsiteX1-315" fmla="*/ 2750 w 10035"/>
                <a:gd name="connsiteY1-316" fmla="*/ 9491 h 10000"/>
                <a:gd name="connsiteX2-317" fmla="*/ 132 w 10035"/>
                <a:gd name="connsiteY2-318" fmla="*/ 5509 h 10000"/>
                <a:gd name="connsiteX3-319" fmla="*/ 132 w 10035"/>
                <a:gd name="connsiteY3-320" fmla="*/ 4491 h 10000"/>
                <a:gd name="connsiteX4-321" fmla="*/ 2750 w 10035"/>
                <a:gd name="connsiteY4-322" fmla="*/ 510 h 10000"/>
                <a:gd name="connsiteX5-323" fmla="*/ 3758 w 10035"/>
                <a:gd name="connsiteY5-324" fmla="*/ 0 h 10000"/>
                <a:gd name="connsiteX6-325" fmla="*/ 8992 w 10035"/>
                <a:gd name="connsiteY6-326" fmla="*/ 0 h 10000"/>
                <a:gd name="connsiteX7-327" fmla="*/ 10000 w 10035"/>
                <a:gd name="connsiteY7-328" fmla="*/ 510 h 10000"/>
                <a:gd name="connsiteX8-329" fmla="*/ 6864 w 10035"/>
                <a:gd name="connsiteY8-330" fmla="*/ 5055 h 10000"/>
                <a:gd name="connsiteX9-331" fmla="*/ 3758 w 10035"/>
                <a:gd name="connsiteY9-332" fmla="*/ 10000 h 10000"/>
                <a:gd name="connsiteX0-333" fmla="*/ 3758 w 10008"/>
                <a:gd name="connsiteY0-334" fmla="*/ 10000 h 10000"/>
                <a:gd name="connsiteX1-335" fmla="*/ 2750 w 10008"/>
                <a:gd name="connsiteY1-336" fmla="*/ 9491 h 10000"/>
                <a:gd name="connsiteX2-337" fmla="*/ 132 w 10008"/>
                <a:gd name="connsiteY2-338" fmla="*/ 5509 h 10000"/>
                <a:gd name="connsiteX3-339" fmla="*/ 132 w 10008"/>
                <a:gd name="connsiteY3-340" fmla="*/ 4491 h 10000"/>
                <a:gd name="connsiteX4-341" fmla="*/ 2750 w 10008"/>
                <a:gd name="connsiteY4-342" fmla="*/ 510 h 10000"/>
                <a:gd name="connsiteX5-343" fmla="*/ 3758 w 10008"/>
                <a:gd name="connsiteY5-344" fmla="*/ 0 h 10000"/>
                <a:gd name="connsiteX6-345" fmla="*/ 8992 w 10008"/>
                <a:gd name="connsiteY6-346" fmla="*/ 0 h 10000"/>
                <a:gd name="connsiteX7-347" fmla="*/ 10000 w 10008"/>
                <a:gd name="connsiteY7-348" fmla="*/ 510 h 10000"/>
                <a:gd name="connsiteX8-349" fmla="*/ 6864 w 10008"/>
                <a:gd name="connsiteY8-350" fmla="*/ 5055 h 10000"/>
                <a:gd name="connsiteX9-351" fmla="*/ 3758 w 10008"/>
                <a:gd name="connsiteY9-352" fmla="*/ 10000 h 10000"/>
                <a:gd name="connsiteX0-353" fmla="*/ 3758 w 10031"/>
                <a:gd name="connsiteY0-354" fmla="*/ 10000 h 10000"/>
                <a:gd name="connsiteX1-355" fmla="*/ 2750 w 10031"/>
                <a:gd name="connsiteY1-356" fmla="*/ 9491 h 10000"/>
                <a:gd name="connsiteX2-357" fmla="*/ 132 w 10031"/>
                <a:gd name="connsiteY2-358" fmla="*/ 5509 h 10000"/>
                <a:gd name="connsiteX3-359" fmla="*/ 132 w 10031"/>
                <a:gd name="connsiteY3-360" fmla="*/ 4491 h 10000"/>
                <a:gd name="connsiteX4-361" fmla="*/ 2750 w 10031"/>
                <a:gd name="connsiteY4-362" fmla="*/ 510 h 10000"/>
                <a:gd name="connsiteX5-363" fmla="*/ 3758 w 10031"/>
                <a:gd name="connsiteY5-364" fmla="*/ 0 h 10000"/>
                <a:gd name="connsiteX6-365" fmla="*/ 8992 w 10031"/>
                <a:gd name="connsiteY6-366" fmla="*/ 0 h 10000"/>
                <a:gd name="connsiteX7-367" fmla="*/ 10000 w 10031"/>
                <a:gd name="connsiteY7-368" fmla="*/ 510 h 10000"/>
                <a:gd name="connsiteX8-369" fmla="*/ 6864 w 10031"/>
                <a:gd name="connsiteY8-370" fmla="*/ 5055 h 10000"/>
                <a:gd name="connsiteX9-371" fmla="*/ 3758 w 10031"/>
                <a:gd name="connsiteY9-372" fmla="*/ 10000 h 10000"/>
                <a:gd name="connsiteX0-373" fmla="*/ 3758 w 10031"/>
                <a:gd name="connsiteY0-374" fmla="*/ 10000 h 10000"/>
                <a:gd name="connsiteX1-375" fmla="*/ 2750 w 10031"/>
                <a:gd name="connsiteY1-376" fmla="*/ 9491 h 10000"/>
                <a:gd name="connsiteX2-377" fmla="*/ 132 w 10031"/>
                <a:gd name="connsiteY2-378" fmla="*/ 5509 h 10000"/>
                <a:gd name="connsiteX3-379" fmla="*/ 132 w 10031"/>
                <a:gd name="connsiteY3-380" fmla="*/ 4491 h 10000"/>
                <a:gd name="connsiteX4-381" fmla="*/ 2750 w 10031"/>
                <a:gd name="connsiteY4-382" fmla="*/ 510 h 10000"/>
                <a:gd name="connsiteX5-383" fmla="*/ 3758 w 10031"/>
                <a:gd name="connsiteY5-384" fmla="*/ 0 h 10000"/>
                <a:gd name="connsiteX6-385" fmla="*/ 8992 w 10031"/>
                <a:gd name="connsiteY6-386" fmla="*/ 0 h 10000"/>
                <a:gd name="connsiteX7-387" fmla="*/ 10000 w 10031"/>
                <a:gd name="connsiteY7-388" fmla="*/ 510 h 10000"/>
                <a:gd name="connsiteX8-389" fmla="*/ 6864 w 10031"/>
                <a:gd name="connsiteY8-390" fmla="*/ 5055 h 10000"/>
                <a:gd name="connsiteX9-391" fmla="*/ 3758 w 10031"/>
                <a:gd name="connsiteY9-392" fmla="*/ 10000 h 10000"/>
                <a:gd name="connsiteX0-393" fmla="*/ 3758 w 10035"/>
                <a:gd name="connsiteY0-394" fmla="*/ 10000 h 10000"/>
                <a:gd name="connsiteX1-395" fmla="*/ 2750 w 10035"/>
                <a:gd name="connsiteY1-396" fmla="*/ 9491 h 10000"/>
                <a:gd name="connsiteX2-397" fmla="*/ 132 w 10035"/>
                <a:gd name="connsiteY2-398" fmla="*/ 5509 h 10000"/>
                <a:gd name="connsiteX3-399" fmla="*/ 132 w 10035"/>
                <a:gd name="connsiteY3-400" fmla="*/ 4491 h 10000"/>
                <a:gd name="connsiteX4-401" fmla="*/ 2750 w 10035"/>
                <a:gd name="connsiteY4-402" fmla="*/ 510 h 10000"/>
                <a:gd name="connsiteX5-403" fmla="*/ 3758 w 10035"/>
                <a:gd name="connsiteY5-404" fmla="*/ 0 h 10000"/>
                <a:gd name="connsiteX6-405" fmla="*/ 8992 w 10035"/>
                <a:gd name="connsiteY6-406" fmla="*/ 0 h 10000"/>
                <a:gd name="connsiteX7-407" fmla="*/ 10000 w 10035"/>
                <a:gd name="connsiteY7-408" fmla="*/ 510 h 10000"/>
                <a:gd name="connsiteX8-409" fmla="*/ 6864 w 10035"/>
                <a:gd name="connsiteY8-410" fmla="*/ 5055 h 10000"/>
                <a:gd name="connsiteX9-411" fmla="*/ 3758 w 10035"/>
                <a:gd name="connsiteY9-412" fmla="*/ 10000 h 10000"/>
                <a:gd name="connsiteX0-413" fmla="*/ 3758 w 10008"/>
                <a:gd name="connsiteY0-414" fmla="*/ 10000 h 10000"/>
                <a:gd name="connsiteX1-415" fmla="*/ 2750 w 10008"/>
                <a:gd name="connsiteY1-416" fmla="*/ 9491 h 10000"/>
                <a:gd name="connsiteX2-417" fmla="*/ 132 w 10008"/>
                <a:gd name="connsiteY2-418" fmla="*/ 5509 h 10000"/>
                <a:gd name="connsiteX3-419" fmla="*/ 132 w 10008"/>
                <a:gd name="connsiteY3-420" fmla="*/ 4491 h 10000"/>
                <a:gd name="connsiteX4-421" fmla="*/ 2750 w 10008"/>
                <a:gd name="connsiteY4-422" fmla="*/ 510 h 10000"/>
                <a:gd name="connsiteX5-423" fmla="*/ 3758 w 10008"/>
                <a:gd name="connsiteY5-424" fmla="*/ 0 h 10000"/>
                <a:gd name="connsiteX6-425" fmla="*/ 8992 w 10008"/>
                <a:gd name="connsiteY6-426" fmla="*/ 0 h 10000"/>
                <a:gd name="connsiteX7-427" fmla="*/ 10000 w 10008"/>
                <a:gd name="connsiteY7-428" fmla="*/ 510 h 10000"/>
                <a:gd name="connsiteX8-429" fmla="*/ 6864 w 10008"/>
                <a:gd name="connsiteY8-430" fmla="*/ 5055 h 10000"/>
                <a:gd name="connsiteX9-431" fmla="*/ 3758 w 10008"/>
                <a:gd name="connsiteY9-432" fmla="*/ 10000 h 10000"/>
                <a:gd name="connsiteX0-433" fmla="*/ 3758 w 10008"/>
                <a:gd name="connsiteY0-434" fmla="*/ 10000 h 10000"/>
                <a:gd name="connsiteX1-435" fmla="*/ 2750 w 10008"/>
                <a:gd name="connsiteY1-436" fmla="*/ 9491 h 10000"/>
                <a:gd name="connsiteX2-437" fmla="*/ 132 w 10008"/>
                <a:gd name="connsiteY2-438" fmla="*/ 5509 h 10000"/>
                <a:gd name="connsiteX3-439" fmla="*/ 132 w 10008"/>
                <a:gd name="connsiteY3-440" fmla="*/ 4491 h 10000"/>
                <a:gd name="connsiteX4-441" fmla="*/ 2750 w 10008"/>
                <a:gd name="connsiteY4-442" fmla="*/ 510 h 10000"/>
                <a:gd name="connsiteX5-443" fmla="*/ 3758 w 10008"/>
                <a:gd name="connsiteY5-444" fmla="*/ 0 h 10000"/>
                <a:gd name="connsiteX6-445" fmla="*/ 8992 w 10008"/>
                <a:gd name="connsiteY6-446" fmla="*/ 0 h 10000"/>
                <a:gd name="connsiteX7-447" fmla="*/ 10000 w 10008"/>
                <a:gd name="connsiteY7-448" fmla="*/ 510 h 10000"/>
                <a:gd name="connsiteX8-449" fmla="*/ 6864 w 10008"/>
                <a:gd name="connsiteY8-450" fmla="*/ 5055 h 10000"/>
                <a:gd name="connsiteX9-451" fmla="*/ 3758 w 10008"/>
                <a:gd name="connsiteY9-452" fmla="*/ 10000 h 10000"/>
                <a:gd name="connsiteX0-453" fmla="*/ 3758 w 10008"/>
                <a:gd name="connsiteY0-454" fmla="*/ 10000 h 10000"/>
                <a:gd name="connsiteX1-455" fmla="*/ 2750 w 10008"/>
                <a:gd name="connsiteY1-456" fmla="*/ 9491 h 10000"/>
                <a:gd name="connsiteX2-457" fmla="*/ 132 w 10008"/>
                <a:gd name="connsiteY2-458" fmla="*/ 5509 h 10000"/>
                <a:gd name="connsiteX3-459" fmla="*/ 132 w 10008"/>
                <a:gd name="connsiteY3-460" fmla="*/ 4491 h 10000"/>
                <a:gd name="connsiteX4-461" fmla="*/ 2750 w 10008"/>
                <a:gd name="connsiteY4-462" fmla="*/ 510 h 10000"/>
                <a:gd name="connsiteX5-463" fmla="*/ 3758 w 10008"/>
                <a:gd name="connsiteY5-464" fmla="*/ 0 h 10000"/>
                <a:gd name="connsiteX6-465" fmla="*/ 8992 w 10008"/>
                <a:gd name="connsiteY6-466" fmla="*/ 0 h 10000"/>
                <a:gd name="connsiteX7-467" fmla="*/ 10000 w 10008"/>
                <a:gd name="connsiteY7-468" fmla="*/ 510 h 10000"/>
                <a:gd name="connsiteX8-469" fmla="*/ 6864 w 10008"/>
                <a:gd name="connsiteY8-470" fmla="*/ 5055 h 10000"/>
                <a:gd name="connsiteX9-471" fmla="*/ 3758 w 10008"/>
                <a:gd name="connsiteY9-472" fmla="*/ 10000 h 10000"/>
                <a:gd name="connsiteX0-473" fmla="*/ 3758 w 10008"/>
                <a:gd name="connsiteY0-474" fmla="*/ 10000 h 10000"/>
                <a:gd name="connsiteX1-475" fmla="*/ 2750 w 10008"/>
                <a:gd name="connsiteY1-476" fmla="*/ 9491 h 10000"/>
                <a:gd name="connsiteX2-477" fmla="*/ 132 w 10008"/>
                <a:gd name="connsiteY2-478" fmla="*/ 5509 h 10000"/>
                <a:gd name="connsiteX3-479" fmla="*/ 132 w 10008"/>
                <a:gd name="connsiteY3-480" fmla="*/ 4491 h 10000"/>
                <a:gd name="connsiteX4-481" fmla="*/ 2750 w 10008"/>
                <a:gd name="connsiteY4-482" fmla="*/ 510 h 10000"/>
                <a:gd name="connsiteX5-483" fmla="*/ 3758 w 10008"/>
                <a:gd name="connsiteY5-484" fmla="*/ 0 h 10000"/>
                <a:gd name="connsiteX6-485" fmla="*/ 8992 w 10008"/>
                <a:gd name="connsiteY6-486" fmla="*/ 0 h 10000"/>
                <a:gd name="connsiteX7-487" fmla="*/ 10000 w 10008"/>
                <a:gd name="connsiteY7-488" fmla="*/ 510 h 10000"/>
                <a:gd name="connsiteX8-489" fmla="*/ 6864 w 10008"/>
                <a:gd name="connsiteY8-490" fmla="*/ 5055 h 10000"/>
                <a:gd name="connsiteX9-491" fmla="*/ 3758 w 10008"/>
                <a:gd name="connsiteY9-492" fmla="*/ 10000 h 10000"/>
                <a:gd name="connsiteX0-493" fmla="*/ 3758 w 10008"/>
                <a:gd name="connsiteY0-494" fmla="*/ 10000 h 10000"/>
                <a:gd name="connsiteX1-495" fmla="*/ 2750 w 10008"/>
                <a:gd name="connsiteY1-496" fmla="*/ 9491 h 10000"/>
                <a:gd name="connsiteX2-497" fmla="*/ 132 w 10008"/>
                <a:gd name="connsiteY2-498" fmla="*/ 5509 h 10000"/>
                <a:gd name="connsiteX3-499" fmla="*/ 132 w 10008"/>
                <a:gd name="connsiteY3-500" fmla="*/ 4491 h 10000"/>
                <a:gd name="connsiteX4-501" fmla="*/ 2750 w 10008"/>
                <a:gd name="connsiteY4-502" fmla="*/ 510 h 10000"/>
                <a:gd name="connsiteX5-503" fmla="*/ 3758 w 10008"/>
                <a:gd name="connsiteY5-504" fmla="*/ 0 h 10000"/>
                <a:gd name="connsiteX6-505" fmla="*/ 8992 w 10008"/>
                <a:gd name="connsiteY6-506" fmla="*/ 0 h 10000"/>
                <a:gd name="connsiteX7-507" fmla="*/ 10000 w 10008"/>
                <a:gd name="connsiteY7-508" fmla="*/ 510 h 10000"/>
                <a:gd name="connsiteX8-509" fmla="*/ 6864 w 10008"/>
                <a:gd name="connsiteY8-510" fmla="*/ 5055 h 10000"/>
                <a:gd name="connsiteX9-511" fmla="*/ 3758 w 10008"/>
                <a:gd name="connsiteY9-512"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lstStyle/>
            <a:p>
              <a:endPar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3" name="文本框 68"/>
            <p:cNvSpPr txBox="1"/>
            <p:nvPr/>
          </p:nvSpPr>
          <p:spPr>
            <a:xfrm>
              <a:off x="4497081" y="2432370"/>
              <a:ext cx="1104544" cy="683895"/>
            </a:xfrm>
            <a:prstGeom prst="rect">
              <a:avLst/>
            </a:prstGeom>
            <a:noFill/>
          </p:spPr>
          <p:txBody>
            <a:bodyPr wrap="square" lIns="68580" tIns="34290" rIns="68580" bIns="34290" rtlCol="0">
              <a:spAutoFit/>
            </a:bodyPr>
            <a:lstStyle/>
            <a:p>
              <a:pPr algn="ctr"/>
              <a:r>
                <a:rPr 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研究</a:t>
              </a:r>
              <a:endParaRPr 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a:p>
              <a:pPr algn="ctr"/>
              <a:r>
                <a:rPr 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背景</a:t>
              </a:r>
              <a:endParaRPr lang="en-US" alt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350"/>
                                        <p:tgtEl>
                                          <p:spTgt spid="83"/>
                                        </p:tgtEl>
                                        <p:attrNameLst>
                                          <p:attrName>ppt_x</p:attrName>
                                        </p:attrNameLst>
                                      </p:cBhvr>
                                      <p:tavLst>
                                        <p:tav tm="0">
                                          <p:val>
                                            <p:strVal val="#ppt_x+#ppt_w*1.125000"/>
                                          </p:val>
                                        </p:tav>
                                        <p:tav tm="100000">
                                          <p:val>
                                            <p:strVal val="#ppt_x"/>
                                          </p:val>
                                        </p:tav>
                                      </p:tavLst>
                                    </p:anim>
                                    <p:animEffect transition="in" filter="wipe(left)">
                                      <p:cBhvr>
                                        <p:cTn id="14" dur="350"/>
                                        <p:tgtEl>
                                          <p:spTgt spid="83"/>
                                        </p:tgtEl>
                                      </p:cBhvr>
                                    </p:animEffect>
                                  </p:childTnLst>
                                </p:cTn>
                              </p:par>
                            </p:childTnLst>
                          </p:cTn>
                        </p:par>
                        <p:par>
                          <p:cTn id="15" fill="hold">
                            <p:stCondLst>
                              <p:cond delay="1000"/>
                            </p:stCondLst>
                            <p:childTnLst>
                              <p:par>
                                <p:cTn id="16" presetID="12" presetClass="entr" presetSubtype="8"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 calcmode="lin" valueType="num">
                                      <p:cBhvr additive="base">
                                        <p:cTn id="18" dur="350"/>
                                        <p:tgtEl>
                                          <p:spTgt spid="62"/>
                                        </p:tgtEl>
                                        <p:attrNameLst>
                                          <p:attrName>ppt_x</p:attrName>
                                        </p:attrNameLst>
                                      </p:cBhvr>
                                      <p:tavLst>
                                        <p:tav tm="0">
                                          <p:val>
                                            <p:strVal val="#ppt_x-#ppt_w*1.125000"/>
                                          </p:val>
                                        </p:tav>
                                        <p:tav tm="100000">
                                          <p:val>
                                            <p:strVal val="#ppt_x"/>
                                          </p:val>
                                        </p:tav>
                                      </p:tavLst>
                                    </p:anim>
                                    <p:animEffect transition="in" filter="wipe(right)">
                                      <p:cBhvr>
                                        <p:cTn id="19" dur="3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56875" y="89629"/>
            <a:ext cx="1554480" cy="829945"/>
          </a:xfrm>
          <a:prstGeom prst="rect">
            <a:avLst/>
          </a:prstGeom>
          <a:noFill/>
        </p:spPr>
        <p:txBody>
          <a:bodyPr wrap="none" rtlCol="0">
            <a:spAutoFit/>
          </a:bodyPr>
          <a:lstStyle/>
          <a:p>
            <a:r>
              <a:rPr lang="zh-CN"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开发技术</a:t>
            </a:r>
            <a:endParaRPr lang="zh-CN"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a:p>
            <a:endParaRPr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文本框 99"/>
          <p:cNvSpPr txBox="1"/>
          <p:nvPr/>
        </p:nvSpPr>
        <p:spPr>
          <a:xfrm>
            <a:off x="92710" y="620395"/>
            <a:ext cx="8409940" cy="4223385"/>
          </a:xfrm>
          <a:prstGeom prst="rect">
            <a:avLst/>
          </a:prstGeom>
          <a:noFill/>
          <a:ln w="9525">
            <a:noFill/>
          </a:ln>
        </p:spPr>
        <p:txBody>
          <a:bodyPr wrap="square">
            <a:spAutoFit/>
          </a:bodyPr>
          <a:p>
            <a:pPr indent="304800">
              <a:lnSpc>
                <a:spcPct val="140000"/>
              </a:lnSpc>
            </a:pPr>
            <a:r>
              <a:rPr sz="1600">
                <a:sym typeface="+mn-ea"/>
              </a:rPr>
              <a:t>Spring框架当今流行的“SSM组合框架”是Spring + SpringMVC + MyBatis的缩写，受到很多的追捧，“组合SSM框架”是强强联手、各司其职、协调互补的团队精神。web项目的框架，通常更简单的数据源。Spring属于一个轻量级的反转控制框架(IoC)，但它也是一个面向表面的容器(AOP)。SpringMVC常常用于控制器的分类工作模式，与模型对象分开，程序对象的作用与自动取款机进行处理。这种解耦治疗使整个系统的个性化变得更加容易。MyBatis是一个良好的可持续性框架，支持普通SQL查询，同时允许对存储过程的高级映射进行数据的优化处理。大型Java Web应用程序的由于开发成本太高，开发后难以维护和开发过程中一些难以解决的问题，而采用“SSM组合框架”，它允许建立业务层次结构，并为这个问题提供良好的解决方案。</a:t>
            </a:r>
            <a:endParaRPr sz="1600">
              <a:sym typeface="+mn-ea"/>
            </a:endParaRPr>
          </a:p>
          <a:p>
            <a:pPr indent="304800">
              <a:lnSpc>
                <a:spcPct val="140000"/>
              </a:lnSpc>
            </a:pPr>
            <a:r>
              <a:rPr sz="1600">
                <a:sym typeface="+mn-ea"/>
              </a:rPr>
              <a:t>Java主要采用CORBA技术和安全模型，可以在互联网应用的数据保护。它还提供了对EJB（Enterprise JavaBeans）的全面支持，java servlet API，JSP（java server pages），和XML技术。</a:t>
            </a:r>
            <a:endParaRPr sz="1600">
              <a:sym typeface="+mn-ea"/>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6597680" y="182339"/>
            <a:ext cx="2240280" cy="460375"/>
          </a:xfrm>
          <a:prstGeom prst="rect">
            <a:avLst/>
          </a:prstGeom>
          <a:noFill/>
        </p:spPr>
        <p:txBody>
          <a:bodyPr wrap="none" rtlCol="0">
            <a:spAutoFit/>
          </a:bodyPr>
          <a:lstStyle/>
          <a:p>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系统功能设计</a:t>
            </a:r>
            <a:endPar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文本框 99"/>
          <p:cNvSpPr txBox="1"/>
          <p:nvPr/>
        </p:nvSpPr>
        <p:spPr>
          <a:xfrm>
            <a:off x="-104775" y="825500"/>
            <a:ext cx="2411730" cy="2030095"/>
          </a:xfrm>
          <a:prstGeom prst="rect">
            <a:avLst/>
          </a:prstGeom>
          <a:noFill/>
          <a:ln w="9525">
            <a:noFill/>
          </a:ln>
        </p:spPr>
        <p:txBody>
          <a:bodyPr wrap="square">
            <a:spAutoFit/>
          </a:bodyPr>
          <a:p>
            <a:pPr indent="304800"/>
            <a:r>
              <a:rPr lang="zh-CN" b="0">
                <a:latin typeface="汉仪青云简" panose="00020600040101010101" charset="-122"/>
                <a:ea typeface="汉仪青云简" panose="00020600040101010101" charset="-122"/>
              </a:rPr>
              <a:t>通过软件的需求分析已经获得了系统的基本功能需求。根据各大功能模块的不同，将系统分为各种功能大块。系统功能结构如下图所示</a:t>
            </a:r>
            <a:endParaRPr lang="zh-CN" b="0">
              <a:latin typeface="汉仪青云简" panose="00020600040101010101" charset="-122"/>
              <a:ea typeface="汉仪青云简" panose="00020600040101010101" charset="-122"/>
            </a:endParaRPr>
          </a:p>
        </p:txBody>
      </p:sp>
      <p:graphicFrame>
        <p:nvGraphicFramePr>
          <p:cNvPr id="-2147482595" name="对象 -2147482596"/>
          <p:cNvGraphicFramePr>
            <a:graphicFrameLocks noChangeAspect="1"/>
          </p:cNvGraphicFramePr>
          <p:nvPr>
            <p:custDataLst>
              <p:tags r:id="rId1"/>
            </p:custDataLst>
          </p:nvPr>
        </p:nvGraphicFramePr>
        <p:xfrm>
          <a:off x="2597785" y="436245"/>
          <a:ext cx="3999865" cy="4505325"/>
        </p:xfrm>
        <a:graphic>
          <a:graphicData uri="http://schemas.openxmlformats.org/presentationml/2006/ole">
            <mc:AlternateContent xmlns:mc="http://schemas.openxmlformats.org/markup-compatibility/2006">
              <mc:Choice xmlns:v="urn:schemas-microsoft-com:vml" Requires="v">
                <p:oleObj spid="_x0000_s3" name="" r:id="rId2" imgW="5544820" imgH="6245225" progId="Visio.Drawing.11">
                  <p:embed/>
                </p:oleObj>
              </mc:Choice>
              <mc:Fallback>
                <p:oleObj name="" r:id="rId2" imgW="5544820" imgH="6245225" progId="Visio.Drawing.11">
                  <p:embed/>
                  <p:pic>
                    <p:nvPicPr>
                      <p:cNvPr id="0" name="图片 2"/>
                      <p:cNvPicPr/>
                      <p:nvPr/>
                    </p:nvPicPr>
                    <p:blipFill>
                      <a:blip r:embed="rId3"/>
                      <a:stretch>
                        <a:fillRect/>
                      </a:stretch>
                    </p:blipFill>
                    <p:spPr>
                      <a:xfrm>
                        <a:off x="2597785" y="436245"/>
                        <a:ext cx="3999865" cy="4505325"/>
                      </a:xfrm>
                      <a:prstGeom prst="rect">
                        <a:avLst/>
                      </a:prstGeom>
                      <a:noFill/>
                      <a:ln w="38100">
                        <a:noFill/>
                        <a:miter/>
                      </a:ln>
                    </p:spPr>
                  </p:pic>
                </p:oleObj>
              </mc:Fallback>
            </mc:AlternateContent>
          </a:graphicData>
        </a:graphic>
      </p:graphicFrame>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2"/>
          <p:cNvSpPr txBox="1"/>
          <p:nvPr/>
        </p:nvSpPr>
        <p:spPr>
          <a:xfrm>
            <a:off x="0" y="227330"/>
            <a:ext cx="2063115" cy="36893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sz="1600">
                <a:latin typeface="汉仪青云简" panose="00020600040101010101" charset="-122"/>
                <a:ea typeface="汉仪青云简" panose="00020600040101010101" charset="-122"/>
              </a:rPr>
              <a:t>主页面的实现</a:t>
            </a:r>
            <a:endParaRPr lang="zh-CN" sz="1600">
              <a:latin typeface="汉仪青云简" panose="00020600040101010101" charset="-122"/>
              <a:ea typeface="汉仪青云简" panose="00020600040101010101" charset="-122"/>
            </a:endParaRPr>
          </a:p>
        </p:txBody>
      </p:sp>
      <p:sp>
        <p:nvSpPr>
          <p:cNvPr id="37" name="TextBox 35"/>
          <p:cNvSpPr txBox="1"/>
          <p:nvPr/>
        </p:nvSpPr>
        <p:spPr>
          <a:xfrm>
            <a:off x="3819555" y="82009"/>
            <a:ext cx="2240280" cy="460375"/>
          </a:xfrm>
          <a:prstGeom prst="rect">
            <a:avLst/>
          </a:prstGeom>
          <a:noFill/>
        </p:spPr>
        <p:txBody>
          <a:bodyPr wrap="none" rtlCol="0">
            <a:spAutoFit/>
          </a:bodyPr>
          <a:lstStyle/>
          <a:p>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系统功能模块</a:t>
            </a:r>
            <a:endPar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1" name="文本框 100"/>
          <p:cNvSpPr txBox="1"/>
          <p:nvPr/>
        </p:nvSpPr>
        <p:spPr>
          <a:xfrm>
            <a:off x="0" y="687705"/>
            <a:ext cx="2063115" cy="1814830"/>
          </a:xfrm>
          <a:prstGeom prst="rect">
            <a:avLst/>
          </a:prstGeom>
          <a:noFill/>
          <a:ln w="9525">
            <a:noFill/>
          </a:ln>
        </p:spPr>
        <p:txBody>
          <a:bodyPr wrap="square">
            <a:spAutoFit/>
          </a:bodyPr>
          <a:p>
            <a:pPr indent="0"/>
            <a:r>
              <a:rPr lang="en-US" altLang="zh-CN" sz="1600" b="0">
                <a:latin typeface="汉仪青云简" panose="00020600040101010101" charset="-122"/>
                <a:ea typeface="汉仪青云简" panose="00020600040101010101" charset="-122"/>
              </a:rPr>
              <a:t>   </a:t>
            </a:r>
            <a:r>
              <a:rPr lang="zh-CN" sz="1600" b="0">
                <a:latin typeface="汉仪青云简" panose="00020600040101010101" charset="-122"/>
                <a:ea typeface="汉仪青云简" panose="00020600040101010101" charset="-122"/>
              </a:rPr>
              <a:t>用户界面要尽量简洁大方，使用户能够方便找到需要的功能入口，浏览、且要易于修改和维护，同时还要保证用户合法和系统安全。</a:t>
            </a:r>
            <a:endParaRPr lang="zh-CN" sz="1600" b="0">
              <a:latin typeface="汉仪青云简" panose="00020600040101010101" charset="-122"/>
              <a:ea typeface="汉仪青云简" panose="00020600040101010101" charset="-122"/>
            </a:endParaRPr>
          </a:p>
        </p:txBody>
      </p:sp>
      <p:pic>
        <p:nvPicPr>
          <p:cNvPr id="-2147482550" name="图片 -2147482551" descr="TVONA]7O1Z(XXUOY}))A4@3"/>
          <p:cNvPicPr>
            <a:picLocks noChangeAspect="1"/>
          </p:cNvPicPr>
          <p:nvPr>
            <p:custDataLst>
              <p:tags r:id="rId1"/>
            </p:custDataLst>
          </p:nvPr>
        </p:nvPicPr>
        <p:blipFill>
          <a:blip r:embed="rId2"/>
          <a:stretch>
            <a:fillRect/>
          </a:stretch>
        </p:blipFill>
        <p:spPr>
          <a:xfrm>
            <a:off x="3559810" y="596265"/>
            <a:ext cx="2540000" cy="4515485"/>
          </a:xfrm>
          <a:prstGeom prst="rect">
            <a:avLst/>
          </a:prstGeom>
          <a:noFill/>
          <a:ln w="9525">
            <a:noFill/>
          </a:ln>
        </p:spPr>
      </p:pic>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7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291715" y="0"/>
            <a:ext cx="4718685" cy="591820"/>
            <a:chOff x="903371" y="249943"/>
            <a:chExt cx="2831223" cy="679699"/>
          </a:xfrm>
        </p:grpSpPr>
        <p:sp>
          <p:nvSpPr>
            <p:cNvPr id="10" name="任意多边形 52"/>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1" name="任意多边形 53"/>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bg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13" name="文本框 12"/>
          <p:cNvSpPr txBox="1"/>
          <p:nvPr/>
        </p:nvSpPr>
        <p:spPr>
          <a:xfrm>
            <a:off x="2355215" y="66040"/>
            <a:ext cx="3631565" cy="521970"/>
          </a:xfrm>
          <a:prstGeom prst="rect">
            <a:avLst/>
          </a:prstGeom>
          <a:noFill/>
        </p:spPr>
        <p:txBody>
          <a:bodyPr wrap="square" rtlCol="0">
            <a:spAutoFit/>
          </a:bodyPr>
          <a:lstStyle/>
          <a:p>
            <a:pPr marL="0" lvl="1"/>
            <a:r>
              <a:rPr lang="en-US" altLang="zh-CN" sz="28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28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总结与展望</a:t>
            </a:r>
            <a:endParaRPr lang="zh-CN" altLang="en-US" sz="28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文本框 99"/>
          <p:cNvSpPr txBox="1"/>
          <p:nvPr/>
        </p:nvSpPr>
        <p:spPr>
          <a:xfrm>
            <a:off x="224155" y="672465"/>
            <a:ext cx="8094980" cy="4471035"/>
          </a:xfrm>
          <a:prstGeom prst="rect">
            <a:avLst/>
          </a:prstGeom>
          <a:noFill/>
          <a:ln w="9525">
            <a:noFill/>
          </a:ln>
        </p:spPr>
        <p:txBody>
          <a:bodyPr wrap="square">
            <a:noAutofit/>
          </a:bodyPr>
          <a:p>
            <a:pPr indent="304800">
              <a:lnSpc>
                <a:spcPct val="110000"/>
              </a:lnSpc>
            </a:pPr>
            <a:r>
              <a:rPr sz="1600">
                <a:latin typeface="汉仪青云简" panose="00020600040101010101" charset="-122"/>
                <a:ea typeface="汉仪青云简" panose="00020600040101010101" charset="-122"/>
                <a:cs typeface="汉仪青云简" panose="00020600040101010101" charset="-122"/>
              </a:rPr>
              <a:t>随着计算机互联网技术的迅猛发展，各行各业都已经实现采用计算机相关技术对日益放大的数据进行管理。该课题是酒店管理系统为核心展开的，主要是为了实现毕业生就业协议化管理和用户在线投递简历的需求。</a:t>
            </a:r>
            <a:endParaRPr sz="1600">
              <a:latin typeface="汉仪青云简" panose="00020600040101010101" charset="-122"/>
              <a:ea typeface="汉仪青云简" panose="00020600040101010101" charset="-122"/>
              <a:cs typeface="汉仪青云简" panose="00020600040101010101" charset="-122"/>
            </a:endParaRPr>
          </a:p>
          <a:p>
            <a:pPr indent="304800">
              <a:lnSpc>
                <a:spcPct val="110000"/>
              </a:lnSpc>
            </a:pPr>
            <a:r>
              <a:rPr sz="1600">
                <a:latin typeface="汉仪青云简" panose="00020600040101010101" charset="-122"/>
                <a:ea typeface="汉仪青云简" panose="00020600040101010101" charset="-122"/>
                <a:cs typeface="汉仪青云简" panose="00020600040101010101" charset="-122"/>
              </a:rPr>
              <a:t>酒店管理系统的开发是以Java编程语言作为基础，在Myeclipse平台上完成编码工作，系统整体为B/S架构，数据库系统使用MySQL。文中详细分析了酒店管理系统的研究背景、研究目的和意义、开发工具和相关技术以及系统需求、系统详细设计和系统测试等等一系列内容。系统实现了酒店管理系统所需的一些基本功能，并通过测试对这些实现的功能进行了完善，进而提高了系统整体的实用性。整个系统的开发过程中大量使用了Java相关的知识以及前端开发使用的工具等，同时涉及到了很多开源框架和组件。系统投入运行时，各功能均运行正常。系统的每个界面的操作符合常规逻辑，对使用者来说操作简单，界面友好。整个系统的各个功能设计合理，体现了人性化。</a:t>
            </a:r>
            <a:endParaRPr sz="1600">
              <a:latin typeface="汉仪青云简" panose="00020600040101010101" charset="-122"/>
              <a:ea typeface="汉仪青云简" panose="00020600040101010101" charset="-122"/>
              <a:cs typeface="汉仪青云简" panose="00020600040101010101" charset="-122"/>
            </a:endParaRPr>
          </a:p>
          <a:p>
            <a:pPr indent="304800">
              <a:lnSpc>
                <a:spcPct val="110000"/>
              </a:lnSpc>
            </a:pPr>
            <a:r>
              <a:rPr sz="1600">
                <a:latin typeface="汉仪青云简" panose="00020600040101010101" charset="-122"/>
                <a:ea typeface="汉仪青云简" panose="00020600040101010101" charset="-122"/>
                <a:cs typeface="汉仪青云简" panose="00020600040101010101" charset="-122"/>
              </a:rPr>
              <a:t>但是由于自己在系统开发过程中对一些用到的相关知识和技术掌握不够牢固，再加上自身开发经验欠缺，因此系统在有些方面的功能还不够完善，考虑的不够全面，因此整个系统还有待日后逐步完善。</a:t>
            </a:r>
            <a:endParaRPr sz="1600">
              <a:latin typeface="汉仪青云简" panose="00020600040101010101" charset="-122"/>
              <a:ea typeface="汉仪青云简" panose="00020600040101010101" charset="-122"/>
              <a:cs typeface="汉仪青云简" panose="00020600040101010101" charset="-122"/>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11183" y="1794745"/>
            <a:ext cx="2308292" cy="2011893"/>
            <a:chOff x="304800" y="673100"/>
            <a:chExt cx="4000500" cy="4000500"/>
          </a:xfrm>
          <a:effectLst>
            <a:outerShdw blurRad="444500" dist="254000" dir="8100000" algn="tr" rotWithShape="0">
              <a:prstClr val="black">
                <a:alpha val="50000"/>
              </a:prstClr>
            </a:outerShdw>
          </a:effectLst>
        </p:grpSpPr>
        <p:sp>
          <p:nvSpPr>
            <p:cNvPr id="7" name="同心圆 8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 name="椭圆 7"/>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36" name="TextBox 35"/>
          <p:cNvSpPr txBox="1"/>
          <p:nvPr/>
        </p:nvSpPr>
        <p:spPr>
          <a:xfrm>
            <a:off x="1603556" y="2571750"/>
            <a:ext cx="1223412" cy="461665"/>
          </a:xfrm>
          <a:prstGeom prst="rect">
            <a:avLst/>
          </a:prstGeom>
          <a:noFill/>
        </p:spPr>
        <p:txBody>
          <a:bodyPr wrap="none" rtlCol="0">
            <a:spAutoFit/>
          </a:bodyPr>
          <a:lstStyle/>
          <a:p>
            <a:r>
              <a:rPr lang="zh-CN" altLang="en-US" sz="24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感谢语</a:t>
            </a:r>
            <a:endParaRPr lang="zh-CN" altLang="en-US" sz="24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0" name="矩形 39"/>
          <p:cNvSpPr/>
          <p:nvPr/>
        </p:nvSpPr>
        <p:spPr>
          <a:xfrm>
            <a:off x="3998913" y="411085"/>
            <a:ext cx="5123284" cy="1427570"/>
          </a:xfrm>
          <a:prstGeom prst="rect">
            <a:avLst/>
          </a:prstGeom>
        </p:spPr>
        <p:txBody>
          <a:bodyPr wrap="square">
            <a:spAutoFit/>
          </a:bodyPr>
          <a:lstStyle/>
          <a:p>
            <a:pPr>
              <a:lnSpc>
                <a:spcPct val="150000"/>
              </a:lnSpc>
            </a:pPr>
            <a:r>
              <a:rPr lang="en-US" altLang="zh-CN" sz="66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THANKS!</a:t>
            </a:r>
            <a:endParaRPr lang="zh-CN" altLang="en-US" sz="6600" b="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1" name="矩形 40"/>
          <p:cNvSpPr/>
          <p:nvPr/>
        </p:nvSpPr>
        <p:spPr>
          <a:xfrm>
            <a:off x="3633569" y="1758658"/>
            <a:ext cx="4348869" cy="2031325"/>
          </a:xfrm>
          <a:prstGeom prst="rect">
            <a:avLst/>
          </a:prstGeom>
        </p:spPr>
        <p:txBody>
          <a:bodyPr wrap="square">
            <a:spAutoFit/>
          </a:bodyPr>
          <a:lstStyle/>
          <a:p>
            <a:pPr>
              <a:lnSpc>
                <a:spcPct val="150000"/>
              </a:lnSpc>
              <a:defRPr/>
            </a:pPr>
            <a:r>
              <a:rPr lang="zh-CN" altLang="en-US"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大学生活即将结束，在此，我要感谢所有教导我的老师和陪伴我一齐成长的同学，他们在我的大学生涯给予了很大的帮助。本论文能够顺利完成，要特别感谢我的导师</a:t>
            </a:r>
            <a:r>
              <a:rPr lang="en-US" altLang="zh-CN"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XXX</a:t>
            </a:r>
            <a:r>
              <a:rPr lang="zh-CN" altLang="en-US"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老师，</a:t>
            </a:r>
            <a:r>
              <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XXX</a:t>
            </a:r>
            <a:r>
              <a:rPr lang="zh-CN" altLang="en-US"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老师对该论文从选题，构思到最后定稿的各个环节给予细心指引与教导</a:t>
            </a:r>
            <a:r>
              <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r>
              <a:rPr lang="zh-CN" altLang="en-US"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使我得以最终完成毕业论文设计！</a:t>
            </a:r>
            <a:endPar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a:p>
            <a:pPr>
              <a:lnSpc>
                <a:spcPct val="150000"/>
              </a:lnSpc>
              <a:defRPr/>
            </a:pPr>
            <a:r>
              <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最后，我要向百忙之中抽时间对本文进行审阅，评议和参与本人论文答辩的各位老师表示感谢！</a:t>
            </a:r>
            <a:endParaRPr lang="zh-CN" altLang="en-US"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2" name="矩形 41"/>
          <p:cNvSpPr/>
          <p:nvPr/>
        </p:nvSpPr>
        <p:spPr>
          <a:xfrm>
            <a:off x="3998913" y="3806638"/>
            <a:ext cx="3048000" cy="499496"/>
          </a:xfrm>
          <a:prstGeom prst="rect">
            <a:avLst/>
          </a:prstGeom>
        </p:spPr>
        <p:txBody>
          <a:bodyPr wrap="square">
            <a:spAutoFit/>
          </a:bodyPr>
          <a:lstStyle/>
          <a:p>
            <a:pPr>
              <a:lnSpc>
                <a:spcPct val="150000"/>
              </a:lnSpc>
            </a:pPr>
            <a:r>
              <a:rPr lang="zh-CN" altLang="en-US" sz="2000" b="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恳请各位老师批评指正</a:t>
            </a:r>
            <a:r>
              <a:rPr lang="zh-CN" altLang="en-US" sz="20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endParaRPr lang="zh-CN" altLang="en-US" sz="2000" b="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anim calcmode="lin" valueType="num">
                                      <p:cBhvr>
                                        <p:cTn id="8" dur="1500" fill="hold"/>
                                        <p:tgtEl>
                                          <p:spTgt spid="6"/>
                                        </p:tgtEl>
                                        <p:attrNameLst>
                                          <p:attrName>ppt_x</p:attrName>
                                        </p:attrNameLst>
                                      </p:cBhvr>
                                      <p:tavLst>
                                        <p:tav tm="0">
                                          <p:val>
                                            <p:strVal val="#ppt_x"/>
                                          </p:val>
                                        </p:tav>
                                        <p:tav tm="100000">
                                          <p:val>
                                            <p:strVal val="#ppt_x"/>
                                          </p:val>
                                        </p:tav>
                                      </p:tavLst>
                                    </p:anim>
                                    <p:anim calcmode="lin" valueType="num">
                                      <p:cBhvr>
                                        <p:cTn id="9" dur="1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childTnLst>
                          </p:cTn>
                        </p:par>
                        <p:par>
                          <p:cTn id="16" fill="hold">
                            <p:stCondLst>
                              <p:cond delay="2000"/>
                            </p:stCondLst>
                            <p:childTnLst>
                              <p:par>
                                <p:cTn id="17" presetID="17" presetClass="entr" presetSubtype="1" fill="hold" grpId="0" nodeType="afterEffect">
                                  <p:stCondLst>
                                    <p:cond delay="0"/>
                                  </p:stCondLst>
                                  <p:iterate type="lt">
                                    <p:tmPct val="40000"/>
                                  </p:iterate>
                                  <p:childTnLst>
                                    <p:set>
                                      <p:cBhvr>
                                        <p:cTn id="18" dur="1" fill="hold">
                                          <p:stCondLst>
                                            <p:cond delay="0"/>
                                          </p:stCondLst>
                                        </p:cTn>
                                        <p:tgtEl>
                                          <p:spTgt spid="40"/>
                                        </p:tgtEl>
                                        <p:attrNameLst>
                                          <p:attrName>style.visibility</p:attrName>
                                        </p:attrNameLst>
                                      </p:cBhvr>
                                      <p:to>
                                        <p:strVal val="visible"/>
                                      </p:to>
                                    </p:set>
                                    <p:anim calcmode="lin" valueType="num">
                                      <p:cBhvr>
                                        <p:cTn id="19" dur="250" fill="hold"/>
                                        <p:tgtEl>
                                          <p:spTgt spid="40"/>
                                        </p:tgtEl>
                                        <p:attrNameLst>
                                          <p:attrName>ppt_x</p:attrName>
                                        </p:attrNameLst>
                                      </p:cBhvr>
                                      <p:tavLst>
                                        <p:tav tm="0">
                                          <p:val>
                                            <p:strVal val="#ppt_x"/>
                                          </p:val>
                                        </p:tav>
                                        <p:tav tm="100000">
                                          <p:val>
                                            <p:strVal val="#ppt_x"/>
                                          </p:val>
                                        </p:tav>
                                      </p:tavLst>
                                    </p:anim>
                                    <p:anim calcmode="lin" valueType="num">
                                      <p:cBhvr>
                                        <p:cTn id="20" dur="250" fill="hold"/>
                                        <p:tgtEl>
                                          <p:spTgt spid="40"/>
                                        </p:tgtEl>
                                        <p:attrNameLst>
                                          <p:attrName>ppt_y</p:attrName>
                                        </p:attrNameLst>
                                      </p:cBhvr>
                                      <p:tavLst>
                                        <p:tav tm="0">
                                          <p:val>
                                            <p:strVal val="#ppt_y-#ppt_h/2"/>
                                          </p:val>
                                        </p:tav>
                                        <p:tav tm="100000">
                                          <p:val>
                                            <p:strVal val="#ppt_y"/>
                                          </p:val>
                                        </p:tav>
                                      </p:tavLst>
                                    </p:anim>
                                    <p:anim calcmode="lin" valueType="num">
                                      <p:cBhvr>
                                        <p:cTn id="21" dur="250" fill="hold"/>
                                        <p:tgtEl>
                                          <p:spTgt spid="40"/>
                                        </p:tgtEl>
                                        <p:attrNameLst>
                                          <p:attrName>ppt_w</p:attrName>
                                        </p:attrNameLst>
                                      </p:cBhvr>
                                      <p:tavLst>
                                        <p:tav tm="0">
                                          <p:val>
                                            <p:strVal val="#ppt_w"/>
                                          </p:val>
                                        </p:tav>
                                        <p:tav tm="100000">
                                          <p:val>
                                            <p:strVal val="#ppt_w"/>
                                          </p:val>
                                        </p:tav>
                                      </p:tavLst>
                                    </p:anim>
                                    <p:anim calcmode="lin" valueType="num">
                                      <p:cBhvr>
                                        <p:cTn id="22" dur="250" fill="hold"/>
                                        <p:tgtEl>
                                          <p:spTgt spid="40"/>
                                        </p:tgtEl>
                                        <p:attrNameLst>
                                          <p:attrName>ppt_h</p:attrName>
                                        </p:attrNameLst>
                                      </p:cBhvr>
                                      <p:tavLst>
                                        <p:tav tm="0">
                                          <p:val>
                                            <p:fltVal val="0"/>
                                          </p:val>
                                        </p:tav>
                                        <p:tav tm="100000">
                                          <p:val>
                                            <p:strVal val="#ppt_h"/>
                                          </p:val>
                                        </p:tav>
                                      </p:tavLst>
                                    </p:anim>
                                  </p:childTnLst>
                                </p:cTn>
                              </p:par>
                            </p:childTnLst>
                          </p:cTn>
                        </p:par>
                        <p:par>
                          <p:cTn id="23" fill="hold">
                            <p:stCondLst>
                              <p:cond delay="2849"/>
                            </p:stCondLst>
                            <p:childTnLst>
                              <p:par>
                                <p:cTn id="24" presetID="22" presetClass="entr" presetSubtype="8" fill="hold" grpId="0" nodeType="afterEffect">
                                  <p:stCondLst>
                                    <p:cond delay="0"/>
                                  </p:stCondLst>
                                  <p:iterate type="lt">
                                    <p:tmPct val="12451"/>
                                  </p:iterate>
                                  <p:childTnLst>
                                    <p:set>
                                      <p:cBhvr>
                                        <p:cTn id="25" dur="1" fill="hold">
                                          <p:stCondLst>
                                            <p:cond delay="0"/>
                                          </p:stCondLst>
                                        </p:cTn>
                                        <p:tgtEl>
                                          <p:spTgt spid="41"/>
                                        </p:tgtEl>
                                        <p:attrNameLst>
                                          <p:attrName>style.visibility</p:attrName>
                                        </p:attrNameLst>
                                      </p:cBhvr>
                                      <p:to>
                                        <p:strVal val="visible"/>
                                      </p:to>
                                    </p:set>
                                    <p:animEffect transition="in" filter="wipe(left)">
                                      <p:cBhvr>
                                        <p:cTn id="26" dur="300"/>
                                        <p:tgtEl>
                                          <p:spTgt spid="41"/>
                                        </p:tgtEl>
                                      </p:cBhvr>
                                    </p:animEffect>
                                  </p:childTnLst>
                                </p:cTn>
                              </p:par>
                              <p:par>
                                <p:cTn id="27" presetID="36" presetClass="emph" presetSubtype="0" fill="hold" grpId="1" nodeType="withEffect">
                                  <p:stCondLst>
                                    <p:cond delay="50"/>
                                  </p:stCondLst>
                                  <p:iterate type="lt">
                                    <p:tmPct val="12353"/>
                                  </p:iterate>
                                  <p:childTnLst>
                                    <p:animScale>
                                      <p:cBhvr>
                                        <p:cTn id="28" dur="150" autoRev="1" fill="hold">
                                          <p:stCondLst>
                                            <p:cond delay="0"/>
                                          </p:stCondLst>
                                        </p:cTn>
                                        <p:tgtEl>
                                          <p:spTgt spid="41"/>
                                        </p:tgtEl>
                                      </p:cBhvr>
                                      <p:to x="80000" y="100000"/>
                                    </p:animScale>
                                    <p:anim by="(#ppt_w*0.10)" calcmode="lin" valueType="num">
                                      <p:cBhvr>
                                        <p:cTn id="29" dur="150" autoRev="1" fill="hold">
                                          <p:stCondLst>
                                            <p:cond delay="0"/>
                                          </p:stCondLst>
                                        </p:cTn>
                                        <p:tgtEl>
                                          <p:spTgt spid="41"/>
                                        </p:tgtEl>
                                        <p:attrNameLst>
                                          <p:attrName>ppt_x</p:attrName>
                                        </p:attrNameLst>
                                      </p:cBhvr>
                                    </p:anim>
                                    <p:anim by="(-#ppt_w*0.10)" calcmode="lin" valueType="num">
                                      <p:cBhvr>
                                        <p:cTn id="30" dur="150" autoRev="1" fill="hold">
                                          <p:stCondLst>
                                            <p:cond delay="0"/>
                                          </p:stCondLst>
                                        </p:cTn>
                                        <p:tgtEl>
                                          <p:spTgt spid="41"/>
                                        </p:tgtEl>
                                        <p:attrNameLst>
                                          <p:attrName>ppt_y</p:attrName>
                                        </p:attrNameLst>
                                      </p:cBhvr>
                                    </p:anim>
                                    <p:animRot by="-480000">
                                      <p:cBhvr>
                                        <p:cTn id="31" dur="150" autoRev="1" fill="hold">
                                          <p:stCondLst>
                                            <p:cond delay="0"/>
                                          </p:stCondLst>
                                        </p:cTn>
                                        <p:tgtEl>
                                          <p:spTgt spid="41"/>
                                        </p:tgtEl>
                                        <p:attrNameLst>
                                          <p:attrName>r</p:attrName>
                                        </p:attrNameLst>
                                      </p:cBhvr>
                                    </p:animRot>
                                  </p:childTnLst>
                                </p:cTn>
                              </p:par>
                            </p:childTnLst>
                          </p:cTn>
                        </p:par>
                        <p:par>
                          <p:cTn id="32" fill="hold">
                            <p:stCondLst>
                              <p:cond delay="10135"/>
                            </p:stCondLst>
                            <p:childTnLst>
                              <p:par>
                                <p:cTn id="33" presetID="42"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P spid="41" grpId="1"/>
      <p:bldP spid="42" grpId="0"/>
    </p:bld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ISPRING_PRESENTATION_TITLE" val="大气简约微立体毕业论文答辩ppt模板"/>
  <p:tag name="KSO_WPP_MARK_KEY" val="b749b727-7323-468b-bf6f-23899d44dd4b"/>
  <p:tag name="COMMONDATA" val="eyJoZGlkIjoiZmI3MDZhNmE2N2Y0YWQ3MzY4YWE2YzE4NmFhN2JhOTIifQ=="/>
</p:tagLst>
</file>

<file path=ppt/theme/theme1.xml><?xml version="1.0" encoding="utf-8"?>
<a:theme xmlns:a="http://schemas.openxmlformats.org/drawingml/2006/main" name="1_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errg4bxi">
      <a:majorFont>
        <a:latin typeface="Arial"/>
        <a:ea typeface="字魂35号-经典雅黑"/>
        <a:cs typeface=""/>
      </a:majorFont>
      <a:minorFont>
        <a:latin typeface="Arial"/>
        <a:ea typeface="字魂35号-经典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1954</Words>
  <Application>WPS 演示</Application>
  <PresentationFormat>全屏显示(16:9)</PresentationFormat>
  <Paragraphs>54</Paragraphs>
  <Slides>7</Slides>
  <Notes>35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7</vt:i4>
      </vt:variant>
    </vt:vector>
  </HeadingPairs>
  <TitlesOfParts>
    <vt:vector size="20" baseType="lpstr">
      <vt:lpstr>Arial</vt:lpstr>
      <vt:lpstr>宋体</vt:lpstr>
      <vt:lpstr>Wingdings</vt:lpstr>
      <vt:lpstr>字魂105号-简雅黑</vt:lpstr>
      <vt:lpstr>字魂35号-经典雅黑</vt:lpstr>
      <vt:lpstr>黑体</vt:lpstr>
      <vt:lpstr>新宋体</vt:lpstr>
      <vt:lpstr>汉仪青云简</vt:lpstr>
      <vt:lpstr>微软雅黑</vt:lpstr>
      <vt:lpstr>Arial Unicode MS</vt:lpstr>
      <vt:lpstr>Calibri</vt:lpstr>
      <vt:lpstr>1_Office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大气简约微立体毕业论文答辩ppt模板</dc:title>
  <dc:creator>微软用户</dc:creator>
  <cp:keywords>ppt</cp:keywords>
  <cp:lastModifiedBy>mumu</cp:lastModifiedBy>
  <cp:revision>97</cp:revision>
  <dcterms:created xsi:type="dcterms:W3CDTF">2016-03-20T02:48:00Z</dcterms:created>
  <dcterms:modified xsi:type="dcterms:W3CDTF">2023-04-18T09:05:04Z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B2226F7790EA4C6B9DF9CFBB739AC57E</vt:lpwstr>
  </property>
  <property fmtid="{D5CDD505-2E9C-101B-9397-08002B2CF9AE}" pid="3" name="KSOProductBuildVer">
    <vt:lpwstr>2052-11.1.0.14036</vt:lpwstr>
  </property>
</Properties>
</file>